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handoutMasters/handoutMaster1.xml" ContentType="application/vnd.openxmlformats-officedocument.presentationml.handoutMaster+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svg" ContentType="image/svg+xml"/>
  <Override PartName="/ppt/media/image20.svg" ContentType="image/svg+xml"/>
  <Override PartName="/ppt/media/image28.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3"/>
    <p:sldMasterId id="2147483672" r:id="rId4"/>
    <p:sldMasterId id="2147483684" r:id="rId5"/>
  </p:sldMasterIdLst>
  <p:notesMasterIdLst>
    <p:notesMasterId r:id="rId7"/>
  </p:notesMasterIdLst>
  <p:handoutMasterIdLst>
    <p:handoutMasterId r:id="rId17"/>
  </p:handoutMasterIdLst>
  <p:sldIdLst>
    <p:sldId id="256" r:id="rId6"/>
    <p:sldId id="257" r:id="rId8"/>
    <p:sldId id="258" r:id="rId9"/>
    <p:sldId id="273" r:id="rId10"/>
    <p:sldId id="274" r:id="rId11"/>
    <p:sldId id="262" r:id="rId12"/>
    <p:sldId id="264" r:id="rId13"/>
    <p:sldId id="275" r:id="rId14"/>
    <p:sldId id="265" r:id="rId15"/>
    <p:sldId id="271" r:id="rId16"/>
  </p:sldIdLst>
  <p:sldSz cx="12192000" cy="6858000"/>
  <p:notesSz cx="6858000" cy="9144000"/>
  <p:embeddedFontLst>
    <p:embeddedFont>
      <p:font typeface="Manrope SemiBold" charset="0"/>
      <p:bold r:id="rId21"/>
    </p:embeddedFont>
    <p:embeddedFont>
      <p:font typeface="Roboto Black" panose="02000000000000000000" pitchFamily="2" charset="0"/>
      <p:bold r:id="rId22"/>
    </p:embeddedFont>
  </p:embeddedFontLst>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9" userDrawn="1">
          <p15:clr>
            <a:srgbClr val="A4A3A4"/>
          </p15:clr>
        </p15:guide>
        <p15:guide id="2" pos="3600" userDrawn="1">
          <p15:clr>
            <a:srgbClr val="A4A3A4"/>
          </p15:clr>
        </p15:guide>
        <p15:guide id="3"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715"/>
    <a:srgbClr val="8887FC"/>
    <a:srgbClr val="FFCD5E"/>
    <a:srgbClr val="FFF5E5"/>
    <a:srgbClr val="FFFCF7"/>
    <a:srgbClr val="FFF7E5"/>
    <a:srgbClr val="FF7A5B"/>
    <a:srgbClr val="2B92F9"/>
    <a:srgbClr val="FF623E"/>
    <a:srgbClr val="188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4" d="100"/>
          <a:sy n="104" d="100"/>
        </p:scale>
        <p:origin x="756" y="114"/>
      </p:cViewPr>
      <p:guideLst>
        <p:guide orient="horz" pos="2229"/>
        <p:guide pos="3600"/>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gs" Target="tags/tag11.xml"/><Relationship Id="rId22" Type="http://schemas.openxmlformats.org/officeDocument/2006/relationships/font" Target="fonts/font2.fntdata"/><Relationship Id="rId21" Type="http://schemas.openxmlformats.org/officeDocument/2006/relationships/font" Target="fonts/font1.fntdata"/><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Manrope SemiBold" charset="0"/>
              <a:ea typeface="Manrope SemiBold" charset="0"/>
              <a:cs typeface="Roboto Black" panose="02000000000000000000" pitchFamily="2" charset="0"/>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Manrope SemiBold" charset="0"/>
                <a:ea typeface="Manrope SemiBold" charset="0"/>
                <a:cs typeface="Roboto Black" panose="02000000000000000000" pitchFamily="2" charset="0"/>
              </a:rPr>
            </a:fld>
            <a:endParaRPr lang="zh-CN" altLang="en-US">
              <a:latin typeface="Manrope SemiBold" charset="0"/>
              <a:ea typeface="Manrope SemiBold" charset="0"/>
              <a:cs typeface="Roboto Black" panose="02000000000000000000" pitchFamily="2" charset="0"/>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Manrope SemiBold" charset="0"/>
              <a:ea typeface="Manrope SemiBold" charset="0"/>
              <a:cs typeface="Roboto Black" panose="02000000000000000000" pitchFamily="2" charset="0"/>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Manrope SemiBold" charset="0"/>
                <a:ea typeface="Manrope SemiBold" charset="0"/>
                <a:cs typeface="Roboto Black" panose="02000000000000000000" pitchFamily="2" charset="0"/>
              </a:rPr>
            </a:fld>
            <a:endParaRPr lang="zh-CN" altLang="en-US">
              <a:latin typeface="Manrope SemiBold" charset="0"/>
              <a:ea typeface="Manrope SemiBold" charset="0"/>
              <a:cs typeface="Roboto Black" panose="02000000000000000000" pitchFamily="2"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anrope SemiBold" charset="0"/>
                <a:ea typeface="Manrope SemiBold" charset="0"/>
                <a:cs typeface="Roboto Black" panose="02000000000000000000" pitchFamily="2" charset="0"/>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anrope SemiBold" charset="0"/>
                <a:ea typeface="Manrope SemiBold" charset="0"/>
                <a:cs typeface="Roboto Black" panose="02000000000000000000" pitchFamily="2" charset="0"/>
              </a:defRPr>
            </a:lvl1pPr>
          </a:lstStyle>
          <a:p>
            <a:fld id="{C9E82B54-3814-4F27-94A5-FC243D8685F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anrope SemiBold" charset="0"/>
                <a:ea typeface="Manrope SemiBold" charset="0"/>
                <a:cs typeface="Roboto Black" panose="02000000000000000000" pitchFamily="2" charset="0"/>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anrope SemiBold" charset="0"/>
                <a:ea typeface="Manrope SemiBold" charset="0"/>
                <a:cs typeface="Roboto Black" panose="02000000000000000000" pitchFamily="2" charset="0"/>
              </a:defRPr>
            </a:lvl1pPr>
          </a:lstStyle>
          <a:p>
            <a:fld id="{1D542B87-4907-4C3A-B78D-D97A906326A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anrope SemiBold" charset="0"/>
        <a:ea typeface="Manrope SemiBold" charset="0"/>
        <a:cs typeface="Roboto Black" panose="02000000000000000000" pitchFamily="2" charset="0"/>
      </a:defRPr>
    </a:lvl1pPr>
    <a:lvl2pPr marL="457200" algn="l" defTabSz="914400" rtl="0" eaLnBrk="1" latinLnBrk="0" hangingPunct="1">
      <a:defRPr sz="1200" kern="1200">
        <a:solidFill>
          <a:schemeClr val="tx1"/>
        </a:solidFill>
        <a:latin typeface="Manrope SemiBold" charset="0"/>
        <a:ea typeface="Manrope SemiBold" charset="0"/>
        <a:cs typeface="Roboto Black" panose="02000000000000000000" pitchFamily="2" charset="0"/>
      </a:defRPr>
    </a:lvl2pPr>
    <a:lvl3pPr marL="914400" algn="l" defTabSz="914400" rtl="0" eaLnBrk="1" latinLnBrk="0" hangingPunct="1">
      <a:defRPr sz="1200" kern="1200">
        <a:solidFill>
          <a:schemeClr val="tx1"/>
        </a:solidFill>
        <a:latin typeface="Manrope SemiBold" charset="0"/>
        <a:ea typeface="Manrope SemiBold" charset="0"/>
        <a:cs typeface="Roboto Black" panose="02000000000000000000" pitchFamily="2" charset="0"/>
      </a:defRPr>
    </a:lvl3pPr>
    <a:lvl4pPr marL="1371600" algn="l" defTabSz="914400" rtl="0" eaLnBrk="1" latinLnBrk="0" hangingPunct="1">
      <a:defRPr sz="1200" kern="1200">
        <a:solidFill>
          <a:schemeClr val="tx1"/>
        </a:solidFill>
        <a:latin typeface="Manrope SemiBold" charset="0"/>
        <a:ea typeface="Manrope SemiBold" charset="0"/>
        <a:cs typeface="Roboto Black" panose="02000000000000000000" pitchFamily="2" charset="0"/>
      </a:defRPr>
    </a:lvl4pPr>
    <a:lvl5pPr marL="1828800" algn="l" defTabSz="914400" rtl="0" eaLnBrk="1" latinLnBrk="0" hangingPunct="1">
      <a:defRPr sz="1200" kern="1200">
        <a:solidFill>
          <a:schemeClr val="tx1"/>
        </a:solidFill>
        <a:latin typeface="Manrope SemiBold" charset="0"/>
        <a:ea typeface="Manrope SemiBold" charset="0"/>
        <a:cs typeface="Roboto Black" panose="02000000000000000000" pitchFamily="2"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D542B87-4907-4C3A-B78D-D97A906326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51BEDE9-9EA1-4598-AC70-4D7B29D8CCD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43553F-7C27-4F77-8457-88F919C878C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8.svg"/><Relationship Id="rId18" Type="http://schemas.openxmlformats.org/officeDocument/2006/relationships/image" Target="../media/image7.png"/><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image" Target="../media/image4.svg"/><Relationship Id="rId14" Type="http://schemas.openxmlformats.org/officeDocument/2006/relationships/image" Target="../media/image3.png"/><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0" Type="http://schemas.openxmlformats.org/officeDocument/2006/relationships/theme" Target="../theme/theme2.xml"/><Relationship Id="rId2" Type="http://schemas.openxmlformats.org/officeDocument/2006/relationships/slideLayout" Target="../slideLayouts/slideLayout13.xml"/><Relationship Id="rId19" Type="http://schemas.openxmlformats.org/officeDocument/2006/relationships/image" Target="../media/image8.svg"/><Relationship Id="rId18" Type="http://schemas.openxmlformats.org/officeDocument/2006/relationships/image" Target="../media/image7.png"/><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image" Target="../media/image4.svg"/><Relationship Id="rId14" Type="http://schemas.openxmlformats.org/officeDocument/2006/relationships/image" Target="../media/image3.png"/><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0" Type="http://schemas.openxmlformats.org/officeDocument/2006/relationships/theme" Target="../theme/theme3.xml"/><Relationship Id="rId2" Type="http://schemas.openxmlformats.org/officeDocument/2006/relationships/slideLayout" Target="../slideLayouts/slideLayout24.xml"/><Relationship Id="rId19" Type="http://schemas.openxmlformats.org/officeDocument/2006/relationships/image" Target="../media/image8.svg"/><Relationship Id="rId18" Type="http://schemas.openxmlformats.org/officeDocument/2006/relationships/image" Target="../media/image7.png"/><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image" Target="../media/image4.svg"/><Relationship Id="rId14" Type="http://schemas.openxmlformats.org/officeDocument/2006/relationships/image" Target="../media/image3.png"/><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0" Type="http://schemas.openxmlformats.org/officeDocument/2006/relationships/theme" Target="../theme/theme4.xml"/><Relationship Id="rId2" Type="http://schemas.openxmlformats.org/officeDocument/2006/relationships/slideLayout" Target="../slideLayouts/slideLayout35.xml"/><Relationship Id="rId19" Type="http://schemas.openxmlformats.org/officeDocument/2006/relationships/image" Target="../media/image8.svg"/><Relationship Id="rId18" Type="http://schemas.openxmlformats.org/officeDocument/2006/relationships/image" Target="../media/image7.png"/><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image" Target="../media/image4.svg"/><Relationship Id="rId14" Type="http://schemas.openxmlformats.org/officeDocument/2006/relationships/image" Target="../media/image3.png"/><Relationship Id="rId13" Type="http://schemas.openxmlformats.org/officeDocument/2006/relationships/image" Target="../media/image2.svg"/><Relationship Id="rId12" Type="http://schemas.openxmlformats.org/officeDocument/2006/relationships/image" Target="../media/image1.pn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Manrope SemiBold" charset="0"/>
                <a:cs typeface="Roboto Black" panose="02000000000000000000" pitchFamily="2" charset="0"/>
              </a:defRPr>
            </a:lvl1pPr>
          </a:lstStyle>
          <a:p>
            <a:fld id="{C51BEDE9-9EA1-4598-AC70-4D7B29D8CCD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Manrope SemiBold" charset="0"/>
                <a:cs typeface="Roboto Black" panose="02000000000000000000" pitchFamily="2" charset="0"/>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Manrope SemiBold" charset="0"/>
                <a:cs typeface="Roboto Black" panose="02000000000000000000" pitchFamily="2" charset="0"/>
              </a:defRPr>
            </a:lvl1pPr>
          </a:lstStyle>
          <a:p>
            <a:fld id="{1E43553F-7C27-4F77-8457-88F919C878C7}" type="slidenum">
              <a:rPr lang="zh-CN" altLang="en-US" smtClean="0"/>
            </a:fld>
            <a:endParaRPr lang="zh-CN" altLang="en-US"/>
          </a:p>
        </p:txBody>
      </p:sp>
      <p:grpSp>
        <p:nvGrpSpPr>
          <p:cNvPr id="7" name="组合 6"/>
          <p:cNvGrpSpPr/>
          <p:nvPr userDrawn="1"/>
        </p:nvGrpSpPr>
        <p:grpSpPr>
          <a:xfrm>
            <a:off x="0" y="0"/>
            <a:ext cx="12192000" cy="6858000"/>
            <a:chOff x="0" y="0"/>
            <a:chExt cx="12192000" cy="6858000"/>
          </a:xfrm>
        </p:grpSpPr>
        <p:grpSp>
          <p:nvGrpSpPr>
            <p:cNvPr id="8" name="组合 7"/>
            <p:cNvGrpSpPr/>
            <p:nvPr/>
          </p:nvGrpSpPr>
          <p:grpSpPr>
            <a:xfrm>
              <a:off x="0" y="0"/>
              <a:ext cx="12192000" cy="6858000"/>
              <a:chOff x="0" y="0"/>
              <a:chExt cx="12192000" cy="6858000"/>
            </a:xfrm>
          </p:grpSpPr>
          <p:sp>
            <p:nvSpPr>
              <p:cNvPr id="10" name="矩形 9"/>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sp>
            <p:nvSpPr>
              <p:cNvPr id="11" name="矩形: 圆角 10"/>
              <p:cNvSpPr/>
              <p:nvPr/>
            </p:nvSpPr>
            <p:spPr>
              <a:xfrm flipH="1">
                <a:off x="88900" y="76200"/>
                <a:ext cx="12014200" cy="6705600"/>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pic>
            <p:nvPicPr>
              <p:cNvPr id="12" name="图形 11"/>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331076" y="6220733"/>
                <a:ext cx="772023" cy="561067"/>
              </a:xfrm>
              <a:prstGeom prst="rect">
                <a:avLst/>
              </a:prstGeom>
            </p:spPr>
          </p:pic>
          <p:pic>
            <p:nvPicPr>
              <p:cNvPr id="13" name="图形 12"/>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0957" y="5753100"/>
                <a:ext cx="159139" cy="965585"/>
              </a:xfrm>
              <a:prstGeom prst="rect">
                <a:avLst/>
              </a:prstGeom>
            </p:spPr>
          </p:pic>
          <p:grpSp>
            <p:nvGrpSpPr>
              <p:cNvPr id="14" name="组合 13"/>
              <p:cNvGrpSpPr/>
              <p:nvPr/>
            </p:nvGrpSpPr>
            <p:grpSpPr>
              <a:xfrm>
                <a:off x="11117599" y="76200"/>
                <a:ext cx="985501" cy="561067"/>
                <a:chOff x="10800096" y="340633"/>
                <a:chExt cx="985501" cy="561067"/>
              </a:xfrm>
            </p:grpSpPr>
            <p:pic>
              <p:nvPicPr>
                <p:cNvPr id="15" name="图形 14"/>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800096" y="340633"/>
                  <a:ext cx="985501" cy="561067"/>
                </a:xfrm>
                <a:prstGeom prst="rect">
                  <a:avLst/>
                </a:prstGeom>
              </p:spPr>
            </p:pic>
            <p:grpSp>
              <p:nvGrpSpPr>
                <p:cNvPr id="16" name="组合 15"/>
                <p:cNvGrpSpPr/>
                <p:nvPr/>
              </p:nvGrpSpPr>
              <p:grpSpPr>
                <a:xfrm>
                  <a:off x="11292846" y="551316"/>
                  <a:ext cx="279400" cy="139700"/>
                  <a:chOff x="1816100" y="-1155700"/>
                  <a:chExt cx="279400" cy="139700"/>
                </a:xfrm>
              </p:grpSpPr>
              <p:cxnSp>
                <p:nvCxnSpPr>
                  <p:cNvPr id="17" name="直接连接符 16"/>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pic>
          <p:nvPicPr>
            <p:cNvPr id="9" name="图形 8"/>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13548" y="356733"/>
              <a:ext cx="670313" cy="733437"/>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Roboto Black"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anrope SemiBold" charset="0"/>
          <a:cs typeface="Roboto Black"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anrope SemiBold" charset="0"/>
          <a:cs typeface="Roboto Black"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anrope SemiBold" charset="0"/>
          <a:cs typeface="Roboto Black"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Manrope SemiBold" charset="0"/>
                <a:cs typeface="Roboto Black" panose="02000000000000000000" pitchFamily="2" charset="0"/>
              </a:defRPr>
            </a:lvl1pPr>
          </a:lstStyle>
          <a:p>
            <a:fld id="{C51BEDE9-9EA1-4598-AC70-4D7B29D8CCD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Manrope SemiBold" charset="0"/>
                <a:cs typeface="Roboto Black" panose="02000000000000000000" pitchFamily="2" charset="0"/>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Manrope SemiBold" charset="0"/>
                <a:cs typeface="Roboto Black" panose="02000000000000000000" pitchFamily="2" charset="0"/>
              </a:defRPr>
            </a:lvl1pPr>
          </a:lstStyle>
          <a:p>
            <a:fld id="{1E43553F-7C27-4F77-8457-88F919C878C7}" type="slidenum">
              <a:rPr lang="zh-CN" altLang="en-US" smtClean="0"/>
            </a:fld>
            <a:endParaRPr lang="zh-CN" altLang="en-US"/>
          </a:p>
        </p:txBody>
      </p:sp>
      <p:grpSp>
        <p:nvGrpSpPr>
          <p:cNvPr id="7" name="组合 6"/>
          <p:cNvGrpSpPr/>
          <p:nvPr userDrawn="1"/>
        </p:nvGrpSpPr>
        <p:grpSpPr>
          <a:xfrm>
            <a:off x="0" y="0"/>
            <a:ext cx="12192000" cy="6858000"/>
            <a:chOff x="0" y="0"/>
            <a:chExt cx="12192000" cy="6858000"/>
          </a:xfrm>
        </p:grpSpPr>
        <p:grpSp>
          <p:nvGrpSpPr>
            <p:cNvPr id="8" name="组合 7"/>
            <p:cNvGrpSpPr/>
            <p:nvPr/>
          </p:nvGrpSpPr>
          <p:grpSpPr>
            <a:xfrm>
              <a:off x="0" y="0"/>
              <a:ext cx="12192000" cy="6858000"/>
              <a:chOff x="0" y="0"/>
              <a:chExt cx="12192000" cy="6858000"/>
            </a:xfrm>
          </p:grpSpPr>
          <p:sp>
            <p:nvSpPr>
              <p:cNvPr id="10" name="矩形 9"/>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sp>
            <p:nvSpPr>
              <p:cNvPr id="11" name="矩形: 圆角 10"/>
              <p:cNvSpPr/>
              <p:nvPr/>
            </p:nvSpPr>
            <p:spPr>
              <a:xfrm flipH="1">
                <a:off x="88900" y="76200"/>
                <a:ext cx="12014200" cy="6705600"/>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pic>
            <p:nvPicPr>
              <p:cNvPr id="12" name="图形 11"/>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331076" y="6220733"/>
                <a:ext cx="772023" cy="561067"/>
              </a:xfrm>
              <a:prstGeom prst="rect">
                <a:avLst/>
              </a:prstGeom>
            </p:spPr>
          </p:pic>
          <p:pic>
            <p:nvPicPr>
              <p:cNvPr id="13" name="图形 12"/>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0957" y="5753100"/>
                <a:ext cx="159139" cy="965585"/>
              </a:xfrm>
              <a:prstGeom prst="rect">
                <a:avLst/>
              </a:prstGeom>
            </p:spPr>
          </p:pic>
          <p:grpSp>
            <p:nvGrpSpPr>
              <p:cNvPr id="14" name="组合 13"/>
              <p:cNvGrpSpPr/>
              <p:nvPr/>
            </p:nvGrpSpPr>
            <p:grpSpPr>
              <a:xfrm>
                <a:off x="11117599" y="76200"/>
                <a:ext cx="985501" cy="561067"/>
                <a:chOff x="10800096" y="340633"/>
                <a:chExt cx="985501" cy="561067"/>
              </a:xfrm>
            </p:grpSpPr>
            <p:pic>
              <p:nvPicPr>
                <p:cNvPr id="15" name="图形 14"/>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800096" y="340633"/>
                  <a:ext cx="985501" cy="561067"/>
                </a:xfrm>
                <a:prstGeom prst="rect">
                  <a:avLst/>
                </a:prstGeom>
              </p:spPr>
            </p:pic>
            <p:grpSp>
              <p:nvGrpSpPr>
                <p:cNvPr id="16" name="组合 15"/>
                <p:cNvGrpSpPr/>
                <p:nvPr/>
              </p:nvGrpSpPr>
              <p:grpSpPr>
                <a:xfrm>
                  <a:off x="11292846" y="551316"/>
                  <a:ext cx="279400" cy="139700"/>
                  <a:chOff x="1816100" y="-1155700"/>
                  <a:chExt cx="279400" cy="139700"/>
                </a:xfrm>
              </p:grpSpPr>
              <p:cxnSp>
                <p:nvCxnSpPr>
                  <p:cNvPr id="17" name="直接连接符 16"/>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pic>
          <p:nvPicPr>
            <p:cNvPr id="9" name="图形 8"/>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13548" y="356733"/>
              <a:ext cx="670313" cy="733437"/>
            </a:xfrm>
            <a:prstGeom prst="rect">
              <a:avLst/>
            </a:prstGeom>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Roboto Black"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anrope SemiBold" charset="0"/>
          <a:cs typeface="Roboto Black"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anrope SemiBold" charset="0"/>
          <a:cs typeface="Roboto Black"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anrope SemiBold" charset="0"/>
          <a:cs typeface="Roboto Black"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Manrope SemiBold" charset="0"/>
                <a:cs typeface="Roboto Black" panose="02000000000000000000" pitchFamily="2" charset="0"/>
              </a:defRPr>
            </a:lvl1pPr>
          </a:lstStyle>
          <a:p>
            <a:fld id="{C51BEDE9-9EA1-4598-AC70-4D7B29D8CCD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Manrope SemiBold" charset="0"/>
                <a:cs typeface="Roboto Black" panose="02000000000000000000" pitchFamily="2" charset="0"/>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Manrope SemiBold" charset="0"/>
                <a:cs typeface="Roboto Black" panose="02000000000000000000" pitchFamily="2" charset="0"/>
              </a:defRPr>
            </a:lvl1pPr>
          </a:lstStyle>
          <a:p>
            <a:fld id="{1E43553F-7C27-4F77-8457-88F919C878C7}" type="slidenum">
              <a:rPr lang="zh-CN" altLang="en-US" smtClean="0"/>
            </a:fld>
            <a:endParaRPr lang="zh-CN" altLang="en-US"/>
          </a:p>
        </p:txBody>
      </p:sp>
      <p:grpSp>
        <p:nvGrpSpPr>
          <p:cNvPr id="7" name="组合 6"/>
          <p:cNvGrpSpPr/>
          <p:nvPr userDrawn="1"/>
        </p:nvGrpSpPr>
        <p:grpSpPr>
          <a:xfrm>
            <a:off x="0" y="0"/>
            <a:ext cx="12192000" cy="6858000"/>
            <a:chOff x="0" y="0"/>
            <a:chExt cx="12192000" cy="6858000"/>
          </a:xfrm>
        </p:grpSpPr>
        <p:grpSp>
          <p:nvGrpSpPr>
            <p:cNvPr id="8" name="组合 7"/>
            <p:cNvGrpSpPr/>
            <p:nvPr/>
          </p:nvGrpSpPr>
          <p:grpSpPr>
            <a:xfrm>
              <a:off x="0" y="0"/>
              <a:ext cx="12192000" cy="6858000"/>
              <a:chOff x="0" y="0"/>
              <a:chExt cx="12192000" cy="6858000"/>
            </a:xfrm>
          </p:grpSpPr>
          <p:sp>
            <p:nvSpPr>
              <p:cNvPr id="10" name="矩形 9"/>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sp>
            <p:nvSpPr>
              <p:cNvPr id="11" name="矩形: 圆角 10"/>
              <p:cNvSpPr/>
              <p:nvPr/>
            </p:nvSpPr>
            <p:spPr>
              <a:xfrm flipH="1">
                <a:off x="88900" y="76200"/>
                <a:ext cx="12014200" cy="6705600"/>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pic>
            <p:nvPicPr>
              <p:cNvPr id="12" name="图形 11"/>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331076" y="6220733"/>
                <a:ext cx="772023" cy="561067"/>
              </a:xfrm>
              <a:prstGeom prst="rect">
                <a:avLst/>
              </a:prstGeom>
            </p:spPr>
          </p:pic>
          <p:pic>
            <p:nvPicPr>
              <p:cNvPr id="13" name="图形 12"/>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0957" y="5753100"/>
                <a:ext cx="159139" cy="965585"/>
              </a:xfrm>
              <a:prstGeom prst="rect">
                <a:avLst/>
              </a:prstGeom>
            </p:spPr>
          </p:pic>
          <p:grpSp>
            <p:nvGrpSpPr>
              <p:cNvPr id="14" name="组合 13"/>
              <p:cNvGrpSpPr/>
              <p:nvPr/>
            </p:nvGrpSpPr>
            <p:grpSpPr>
              <a:xfrm>
                <a:off x="11117599" y="76200"/>
                <a:ext cx="985501" cy="561067"/>
                <a:chOff x="10800096" y="340633"/>
                <a:chExt cx="985501" cy="561067"/>
              </a:xfrm>
            </p:grpSpPr>
            <p:pic>
              <p:nvPicPr>
                <p:cNvPr id="15" name="图形 14"/>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800096" y="340633"/>
                  <a:ext cx="985501" cy="561067"/>
                </a:xfrm>
                <a:prstGeom prst="rect">
                  <a:avLst/>
                </a:prstGeom>
              </p:spPr>
            </p:pic>
            <p:grpSp>
              <p:nvGrpSpPr>
                <p:cNvPr id="16" name="组合 15"/>
                <p:cNvGrpSpPr/>
                <p:nvPr/>
              </p:nvGrpSpPr>
              <p:grpSpPr>
                <a:xfrm>
                  <a:off x="11292846" y="551316"/>
                  <a:ext cx="279400" cy="139700"/>
                  <a:chOff x="1816100" y="-1155700"/>
                  <a:chExt cx="279400" cy="139700"/>
                </a:xfrm>
              </p:grpSpPr>
              <p:cxnSp>
                <p:nvCxnSpPr>
                  <p:cNvPr id="17" name="直接连接符 16"/>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pic>
          <p:nvPicPr>
            <p:cNvPr id="9" name="图形 8"/>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13548" y="356733"/>
              <a:ext cx="670313" cy="733437"/>
            </a:xfrm>
            <a:prstGeom prst="rect">
              <a:avLst/>
            </a:prstGeom>
          </p:spPr>
        </p:pic>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Roboto Black"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anrope SemiBold" charset="0"/>
          <a:cs typeface="Roboto Black"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anrope SemiBold" charset="0"/>
          <a:cs typeface="Roboto Black"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anrope SemiBold" charset="0"/>
          <a:cs typeface="Roboto Black"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Manrope SemiBold" charset="0"/>
                <a:cs typeface="Roboto Black" panose="02000000000000000000" pitchFamily="2" charset="0"/>
              </a:defRPr>
            </a:lvl1pPr>
          </a:lstStyle>
          <a:p>
            <a:fld id="{C51BEDE9-9EA1-4598-AC70-4D7B29D8CCD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Manrope SemiBold" charset="0"/>
                <a:cs typeface="Roboto Black" panose="02000000000000000000" pitchFamily="2" charset="0"/>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Manrope SemiBold" charset="0"/>
                <a:cs typeface="Roboto Black" panose="02000000000000000000" pitchFamily="2" charset="0"/>
              </a:defRPr>
            </a:lvl1pPr>
          </a:lstStyle>
          <a:p>
            <a:fld id="{1E43553F-7C27-4F77-8457-88F919C878C7}" type="slidenum">
              <a:rPr lang="zh-CN" altLang="en-US" smtClean="0"/>
            </a:fld>
            <a:endParaRPr lang="zh-CN" altLang="en-US"/>
          </a:p>
        </p:txBody>
      </p:sp>
      <p:grpSp>
        <p:nvGrpSpPr>
          <p:cNvPr id="7" name="组合 6"/>
          <p:cNvGrpSpPr/>
          <p:nvPr userDrawn="1"/>
        </p:nvGrpSpPr>
        <p:grpSpPr>
          <a:xfrm>
            <a:off x="0" y="0"/>
            <a:ext cx="12192000" cy="6858000"/>
            <a:chOff x="0" y="0"/>
            <a:chExt cx="12192000" cy="6858000"/>
          </a:xfrm>
        </p:grpSpPr>
        <p:grpSp>
          <p:nvGrpSpPr>
            <p:cNvPr id="8" name="组合 7"/>
            <p:cNvGrpSpPr/>
            <p:nvPr/>
          </p:nvGrpSpPr>
          <p:grpSpPr>
            <a:xfrm>
              <a:off x="0" y="0"/>
              <a:ext cx="12192000" cy="6858000"/>
              <a:chOff x="0" y="0"/>
              <a:chExt cx="12192000" cy="6858000"/>
            </a:xfrm>
          </p:grpSpPr>
          <p:sp>
            <p:nvSpPr>
              <p:cNvPr id="10" name="矩形 9"/>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sp>
            <p:nvSpPr>
              <p:cNvPr id="11" name="矩形: 圆角 10"/>
              <p:cNvSpPr/>
              <p:nvPr/>
            </p:nvSpPr>
            <p:spPr>
              <a:xfrm flipH="1">
                <a:off x="88900" y="76200"/>
                <a:ext cx="12014200" cy="6705600"/>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Manrope SemiBold" charset="0"/>
                  <a:cs typeface="Roboto Black" panose="02000000000000000000" pitchFamily="2" charset="0"/>
                </a:endParaRPr>
              </a:p>
            </p:txBody>
          </p:sp>
          <p:pic>
            <p:nvPicPr>
              <p:cNvPr id="12" name="图形 11"/>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331076" y="6220733"/>
                <a:ext cx="772023" cy="561067"/>
              </a:xfrm>
              <a:prstGeom prst="rect">
                <a:avLst/>
              </a:prstGeom>
            </p:spPr>
          </p:pic>
          <p:pic>
            <p:nvPicPr>
              <p:cNvPr id="13" name="图形 12"/>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0957" y="5753100"/>
                <a:ext cx="159139" cy="965585"/>
              </a:xfrm>
              <a:prstGeom prst="rect">
                <a:avLst/>
              </a:prstGeom>
            </p:spPr>
          </p:pic>
          <p:grpSp>
            <p:nvGrpSpPr>
              <p:cNvPr id="14" name="组合 13"/>
              <p:cNvGrpSpPr/>
              <p:nvPr/>
            </p:nvGrpSpPr>
            <p:grpSpPr>
              <a:xfrm>
                <a:off x="11117599" y="76200"/>
                <a:ext cx="985501" cy="561067"/>
                <a:chOff x="10800096" y="340633"/>
                <a:chExt cx="985501" cy="561067"/>
              </a:xfrm>
            </p:grpSpPr>
            <p:pic>
              <p:nvPicPr>
                <p:cNvPr id="15" name="图形 14"/>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800096" y="340633"/>
                  <a:ext cx="985501" cy="561067"/>
                </a:xfrm>
                <a:prstGeom prst="rect">
                  <a:avLst/>
                </a:prstGeom>
              </p:spPr>
            </p:pic>
            <p:grpSp>
              <p:nvGrpSpPr>
                <p:cNvPr id="16" name="组合 15"/>
                <p:cNvGrpSpPr/>
                <p:nvPr/>
              </p:nvGrpSpPr>
              <p:grpSpPr>
                <a:xfrm>
                  <a:off x="11292846" y="551316"/>
                  <a:ext cx="279400" cy="139700"/>
                  <a:chOff x="1816100" y="-1155700"/>
                  <a:chExt cx="279400" cy="139700"/>
                </a:xfrm>
              </p:grpSpPr>
              <p:cxnSp>
                <p:nvCxnSpPr>
                  <p:cNvPr id="17" name="直接连接符 16"/>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pic>
          <p:nvPicPr>
            <p:cNvPr id="9" name="图形 8"/>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13548" y="356733"/>
              <a:ext cx="670313" cy="733437"/>
            </a:xfrm>
            <a:prstGeom prst="rect">
              <a:avLst/>
            </a:prstGeom>
          </p:spPr>
        </p:pic>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Roboto Black" panose="02000000000000000000" pitchFamily="2"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anrope SemiBold" charset="0"/>
          <a:cs typeface="Roboto Black"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anrope SemiBold" charset="0"/>
          <a:cs typeface="Roboto Black"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anrope SemiBold" charset="0"/>
          <a:cs typeface="Roboto Black"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anrope SemiBold" charset="0"/>
          <a:cs typeface="Roboto Black"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svg"/><Relationship Id="rId7" Type="http://schemas.openxmlformats.org/officeDocument/2006/relationships/image" Target="../media/image9.png"/><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3" Type="http://schemas.openxmlformats.org/officeDocument/2006/relationships/image" Target="../media/image1.png"/><Relationship Id="rId2" Type="http://schemas.openxmlformats.org/officeDocument/2006/relationships/image" Target="../media/image6.svg"/><Relationship Id="rId13" Type="http://schemas.openxmlformats.org/officeDocument/2006/relationships/notesSlide" Target="../notesSlides/notesSlide1.xml"/><Relationship Id="rId12" Type="http://schemas.openxmlformats.org/officeDocument/2006/relationships/slideLayout" Target="../slideLayouts/slideLayout1.xml"/><Relationship Id="rId11" Type="http://schemas.openxmlformats.org/officeDocument/2006/relationships/tags" Target="../tags/tag1.xml"/><Relationship Id="rId10" Type="http://schemas.openxmlformats.org/officeDocument/2006/relationships/image" Target="../media/image12.svg"/><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svg"/><Relationship Id="rId7" Type="http://schemas.openxmlformats.org/officeDocument/2006/relationships/image" Target="../media/image9.png"/><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3" Type="http://schemas.openxmlformats.org/officeDocument/2006/relationships/image" Target="../media/image1.png"/><Relationship Id="rId2" Type="http://schemas.openxmlformats.org/officeDocument/2006/relationships/image" Target="../media/image6.svg"/><Relationship Id="rId12" Type="http://schemas.openxmlformats.org/officeDocument/2006/relationships/slideLayout" Target="../slideLayouts/slideLayout1.xml"/><Relationship Id="rId11" Type="http://schemas.openxmlformats.org/officeDocument/2006/relationships/tags" Target="../tags/tag10.xml"/><Relationship Id="rId10" Type="http://schemas.openxmlformats.org/officeDocument/2006/relationships/image" Target="../media/image12.sv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svg"/><Relationship Id="rId7" Type="http://schemas.openxmlformats.org/officeDocument/2006/relationships/image" Target="../media/image11.png"/><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3" Type="http://schemas.openxmlformats.org/officeDocument/2006/relationships/image" Target="../media/image1.png"/><Relationship Id="rId2" Type="http://schemas.openxmlformats.org/officeDocument/2006/relationships/image" Target="../media/image6.svg"/><Relationship Id="rId18" Type="http://schemas.openxmlformats.org/officeDocument/2006/relationships/slideLayout" Target="../slideLayouts/slideLayout1.xml"/><Relationship Id="rId17" Type="http://schemas.openxmlformats.org/officeDocument/2006/relationships/tags" Target="../tags/tag2.xml"/><Relationship Id="rId16" Type="http://schemas.openxmlformats.org/officeDocument/2006/relationships/image" Target="../media/image18.svg"/><Relationship Id="rId15" Type="http://schemas.openxmlformats.org/officeDocument/2006/relationships/image" Target="../media/image17.png"/><Relationship Id="rId14" Type="http://schemas.openxmlformats.org/officeDocument/2006/relationships/image" Target="../media/image8.svg"/><Relationship Id="rId13" Type="http://schemas.openxmlformats.org/officeDocument/2006/relationships/image" Target="../media/image7.png"/><Relationship Id="rId12" Type="http://schemas.openxmlformats.org/officeDocument/2006/relationships/image" Target="../media/image16.svg"/><Relationship Id="rId11" Type="http://schemas.openxmlformats.org/officeDocument/2006/relationships/image" Target="../media/image15.png"/><Relationship Id="rId10" Type="http://schemas.openxmlformats.org/officeDocument/2006/relationships/image" Target="../media/image14.sv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9" Type="http://schemas.openxmlformats.org/officeDocument/2006/relationships/tags" Target="../tags/tag3.xml"/><Relationship Id="rId8" Type="http://schemas.openxmlformats.org/officeDocument/2006/relationships/image" Target="../media/image20.svg"/><Relationship Id="rId7" Type="http://schemas.openxmlformats.org/officeDocument/2006/relationships/image" Target="../media/image19.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1" Type="http://schemas.openxmlformats.org/officeDocument/2006/relationships/notesSlide" Target="../notesSlides/notesSlide2.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4.xml"/><Relationship Id="rId7" Type="http://schemas.openxmlformats.org/officeDocument/2006/relationships/image" Target="../media/image2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0" Type="http://schemas.openxmlformats.org/officeDocument/2006/relationships/notesSlide" Target="../notesSlides/notesSlide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9" Type="http://schemas.openxmlformats.org/officeDocument/2006/relationships/image" Target="../media/image20.svg"/><Relationship Id="rId8" Type="http://schemas.openxmlformats.org/officeDocument/2006/relationships/image" Target="../media/image19.png"/><Relationship Id="rId7" Type="http://schemas.openxmlformats.org/officeDocument/2006/relationships/image" Target="../media/image22.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2" Type="http://schemas.openxmlformats.org/officeDocument/2006/relationships/notesSlide" Target="../notesSlides/notesSlide4.xml"/><Relationship Id="rId11" Type="http://schemas.openxmlformats.org/officeDocument/2006/relationships/slideLayout" Target="../slideLayouts/slideLayout23.xml"/><Relationship Id="rId10" Type="http://schemas.openxmlformats.org/officeDocument/2006/relationships/tags" Target="../tags/tag5.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9" Type="http://schemas.openxmlformats.org/officeDocument/2006/relationships/image" Target="../media/image23.png"/><Relationship Id="rId8" Type="http://schemas.openxmlformats.org/officeDocument/2006/relationships/image" Target="../media/image20.svg"/><Relationship Id="rId7" Type="http://schemas.openxmlformats.org/officeDocument/2006/relationships/image" Target="../media/image19.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5" Type="http://schemas.openxmlformats.org/officeDocument/2006/relationships/notesSlide" Target="../notesSlides/notesSlide5.xml"/><Relationship Id="rId14" Type="http://schemas.openxmlformats.org/officeDocument/2006/relationships/slideLayout" Target="../slideLayouts/slideLayout1.xml"/><Relationship Id="rId13" Type="http://schemas.openxmlformats.org/officeDocument/2006/relationships/tags" Target="../tags/tag6.xml"/><Relationship Id="rId12" Type="http://schemas.openxmlformats.org/officeDocument/2006/relationships/image" Target="../media/image26.png"/><Relationship Id="rId11" Type="http://schemas.openxmlformats.org/officeDocument/2006/relationships/image" Target="../media/image25.png"/><Relationship Id="rId10" Type="http://schemas.openxmlformats.org/officeDocument/2006/relationships/image" Target="../media/image24.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tags" Target="../tags/tag7.xml"/><Relationship Id="rId5" Type="http://schemas.openxmlformats.org/officeDocument/2006/relationships/image" Target="../media/image30.png"/><Relationship Id="rId4" Type="http://schemas.openxmlformats.org/officeDocument/2006/relationships/image" Target="../media/image24.png"/><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34.xml"/><Relationship Id="rId4" Type="http://schemas.openxmlformats.org/officeDocument/2006/relationships/tags" Target="../tags/tag8.xml"/><Relationship Id="rId3" Type="http://schemas.openxmlformats.org/officeDocument/2006/relationships/image" Target="../media/image31.png"/><Relationship Id="rId2" Type="http://schemas.openxmlformats.org/officeDocument/2006/relationships/image" Target="../media/image28.svg"/><Relationship Id="rId1" Type="http://schemas.openxmlformats.org/officeDocument/2006/relationships/image" Target="../media/image27.png"/></Relationships>
</file>

<file path=ppt/slides/_rels/slide9.xml.rels><?xml version="1.0" encoding="UTF-8" standalone="yes"?>
<Relationships xmlns="http://schemas.openxmlformats.org/package/2006/relationships"><Relationship Id="rId9" Type="http://schemas.openxmlformats.org/officeDocument/2006/relationships/image" Target="../media/image32.png"/><Relationship Id="rId8" Type="http://schemas.openxmlformats.org/officeDocument/2006/relationships/image" Target="../media/image20.svg"/><Relationship Id="rId7" Type="http://schemas.openxmlformats.org/officeDocument/2006/relationships/image" Target="../media/image19.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2" Type="http://schemas.openxmlformats.org/officeDocument/2006/relationships/notesSlide" Target="../notesSlides/notesSlide8.xml"/><Relationship Id="rId11" Type="http://schemas.openxmlformats.org/officeDocument/2006/relationships/slideLayout" Target="../slideLayouts/slideLayout1.xml"/><Relationship Id="rId10" Type="http://schemas.openxmlformats.org/officeDocument/2006/relationships/tags" Target="../tags/tag9.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9050" y="-12700"/>
            <a:ext cx="12192000" cy="6858000"/>
            <a:chOff x="0" y="0"/>
            <a:chExt cx="12192000" cy="685800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8" name="图形 7"/>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10435711" y="331108"/>
              <a:ext cx="1349887" cy="768520"/>
            </a:xfrm>
            <a:prstGeom prst="rect">
              <a:avLst/>
            </a:prstGeom>
          </p:spPr>
        </p:pic>
        <p:pic>
          <p:nvPicPr>
            <p:cNvPr id="10" name="图形 9"/>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406399" y="3440456"/>
              <a:ext cx="4238172" cy="3080086"/>
            </a:xfrm>
            <a:prstGeom prst="rect">
              <a:avLst/>
            </a:prstGeom>
          </p:spPr>
        </p:pic>
        <p:pic>
          <p:nvPicPr>
            <p:cNvPr id="12" name="图形 11"/>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1276357" y="5002121"/>
              <a:ext cx="250252" cy="1518421"/>
            </a:xfrm>
            <a:prstGeom prst="rect">
              <a:avLst/>
            </a:prstGeom>
          </p:spPr>
        </p:pic>
        <p:pic>
          <p:nvPicPr>
            <p:cNvPr id="18" name="图形 17"/>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7818" y="1361039"/>
              <a:ext cx="4403532" cy="4392921"/>
            </a:xfrm>
            <a:prstGeom prst="rect">
              <a:avLst/>
            </a:prstGeom>
          </p:spPr>
        </p:pic>
      </p:grpSp>
      <p:pic>
        <p:nvPicPr>
          <p:cNvPr id="21" name="图形 20"/>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844464" y="1739224"/>
            <a:ext cx="1207816" cy="449971"/>
          </a:xfrm>
          <a:prstGeom prst="rect">
            <a:avLst/>
          </a:prstGeom>
        </p:spPr>
      </p:pic>
      <p:sp>
        <p:nvSpPr>
          <p:cNvPr id="22" name="矩形 21"/>
          <p:cNvSpPr/>
          <p:nvPr/>
        </p:nvSpPr>
        <p:spPr>
          <a:xfrm>
            <a:off x="5633720" y="2334895"/>
            <a:ext cx="5873750" cy="807085"/>
          </a:xfrm>
          <a:prstGeom prst="rect">
            <a:avLst/>
          </a:prstGeom>
        </p:spPr>
        <p:txBody>
          <a:bodyPr wrap="square">
            <a:noAutofit/>
          </a:bodyPr>
          <a:lstStyle/>
          <a:p>
            <a:r>
              <a:rPr lang="zh-CN" altLang="en-US" sz="3600" dirty="0">
                <a:latin typeface="+mj-lt"/>
                <a:cs typeface="Roboto Black" panose="02000000000000000000" pitchFamily="2" charset="0"/>
              </a:rPr>
              <a:t>Bài</a:t>
            </a:r>
            <a:r>
              <a:rPr lang="en-US" altLang="zh-CN" sz="3600" dirty="0">
                <a:latin typeface="+mj-lt"/>
                <a:cs typeface="Roboto Black" panose="02000000000000000000" pitchFamily="2" charset="0"/>
              </a:rPr>
              <a:t> 4</a:t>
            </a:r>
            <a:r>
              <a:rPr lang="zh-CN" altLang="en-US" sz="3600" dirty="0">
                <a:latin typeface="+mj-lt"/>
                <a:cs typeface="Roboto Black" panose="02000000000000000000" pitchFamily="2" charset="0"/>
              </a:rPr>
              <a:t>: Hàm J(θ) cho Linear Regression</a:t>
            </a:r>
            <a:endParaRPr lang="zh-CN" altLang="en-US" sz="3600" dirty="0">
              <a:latin typeface="+mj-lt"/>
              <a:cs typeface="Roboto Black" panose="02000000000000000000" pitchFamily="2" charset="0"/>
            </a:endParaRPr>
          </a:p>
        </p:txBody>
      </p:sp>
      <p:sp>
        <p:nvSpPr>
          <p:cNvPr id="25" name="矩形: 圆角 24"/>
          <p:cNvSpPr/>
          <p:nvPr/>
        </p:nvSpPr>
        <p:spPr>
          <a:xfrm>
            <a:off x="5730064" y="1343700"/>
            <a:ext cx="1474568" cy="499187"/>
          </a:xfrm>
          <a:prstGeom prst="roundRect">
            <a:avLst>
              <a:gd name="adj" fmla="val 50000"/>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mj-ea"/>
                <a:ea typeface="+mj-ea"/>
                <a:cs typeface="Manrope SemiBold" charset="0"/>
              </a:rPr>
              <a:t>Illustration</a:t>
            </a:r>
            <a:endParaRPr lang="zh-CN" altLang="en-US" sz="1600" dirty="0">
              <a:latin typeface="+mj-ea"/>
              <a:ea typeface="+mj-ea"/>
              <a:cs typeface="Manrope SemiBold" charset="0"/>
            </a:endParaRPr>
          </a:p>
        </p:txBody>
      </p:sp>
      <p:sp>
        <p:nvSpPr>
          <p:cNvPr id="26" name="矩形 25"/>
          <p:cNvSpPr/>
          <p:nvPr/>
        </p:nvSpPr>
        <p:spPr>
          <a:xfrm>
            <a:off x="7204654" y="1540005"/>
            <a:ext cx="2344696" cy="922020"/>
          </a:xfrm>
          <a:prstGeom prst="rect">
            <a:avLst/>
          </a:prstGeom>
        </p:spPr>
        <p:txBody>
          <a:bodyPr wrap="square">
            <a:spAutoFit/>
          </a:bodyPr>
          <a:lstStyle/>
          <a:p>
            <a:endParaRPr lang="zh-CN" altLang="en-US" sz="5400" dirty="0">
              <a:solidFill>
                <a:srgbClr val="FFF5E5"/>
              </a:solidFill>
              <a:latin typeface="+mj-ea"/>
              <a:ea typeface="+mj-ea"/>
              <a:cs typeface="Manrope SemiBold" charset="0"/>
            </a:endParaRPr>
          </a:p>
        </p:txBody>
      </p:sp>
      <p:sp>
        <p:nvSpPr>
          <p:cNvPr id="35" name="任意多边形: 形状 34"/>
          <p:cNvSpPr/>
          <p:nvPr/>
        </p:nvSpPr>
        <p:spPr>
          <a:xfrm>
            <a:off x="5716411" y="3670356"/>
            <a:ext cx="5321300" cy="247257"/>
          </a:xfrm>
          <a:custGeom>
            <a:avLst/>
            <a:gdLst>
              <a:gd name="connsiteX0" fmla="*/ 0 w 5321300"/>
              <a:gd name="connsiteY0" fmla="*/ 203277 h 431966"/>
              <a:gd name="connsiteX1" fmla="*/ 812800 w 5321300"/>
              <a:gd name="connsiteY1" fmla="*/ 77 h 431966"/>
              <a:gd name="connsiteX2" fmla="*/ 2184400 w 5321300"/>
              <a:gd name="connsiteY2" fmla="*/ 177877 h 431966"/>
              <a:gd name="connsiteX3" fmla="*/ 3251200 w 5321300"/>
              <a:gd name="connsiteY3" fmla="*/ 63577 h 431966"/>
              <a:gd name="connsiteX4" fmla="*/ 4813300 w 5321300"/>
              <a:gd name="connsiteY4" fmla="*/ 431877 h 431966"/>
              <a:gd name="connsiteX5" fmla="*/ 5321300 w 5321300"/>
              <a:gd name="connsiteY5" fmla="*/ 25477 h 43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1300" h="431966">
                <a:moveTo>
                  <a:pt x="0" y="203277"/>
                </a:moveTo>
                <a:cubicBezTo>
                  <a:pt x="224366" y="103793"/>
                  <a:pt x="448733" y="4310"/>
                  <a:pt x="812800" y="77"/>
                </a:cubicBezTo>
                <a:cubicBezTo>
                  <a:pt x="1176867" y="-4156"/>
                  <a:pt x="1778000" y="167294"/>
                  <a:pt x="2184400" y="177877"/>
                </a:cubicBezTo>
                <a:cubicBezTo>
                  <a:pt x="2590800" y="188460"/>
                  <a:pt x="2813050" y="21244"/>
                  <a:pt x="3251200" y="63577"/>
                </a:cubicBezTo>
                <a:cubicBezTo>
                  <a:pt x="3689350" y="105910"/>
                  <a:pt x="4468283" y="438227"/>
                  <a:pt x="4813300" y="431877"/>
                </a:cubicBezTo>
                <a:cubicBezTo>
                  <a:pt x="5158317" y="425527"/>
                  <a:pt x="5239808" y="225502"/>
                  <a:pt x="5321300" y="25477"/>
                </a:cubicBezTo>
              </a:path>
            </a:pathLst>
          </a:custGeom>
          <a:noFill/>
          <a:ln w="19050">
            <a:solidFill>
              <a:srgbClr val="8887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sp>
        <p:nvSpPr>
          <p:cNvPr id="36" name="矩形 35"/>
          <p:cNvSpPr/>
          <p:nvPr/>
        </p:nvSpPr>
        <p:spPr>
          <a:xfrm>
            <a:off x="5635992" y="4049502"/>
            <a:ext cx="5640365" cy="573875"/>
          </a:xfrm>
          <a:prstGeom prst="rect">
            <a:avLst/>
          </a:prstGeom>
        </p:spPr>
        <p:txBody>
          <a:bodyPr wrap="square">
            <a:spAutoFit/>
          </a:bodyPr>
          <a:lstStyle/>
          <a:p>
            <a:pPr>
              <a:lnSpc>
                <a:spcPct val="150000"/>
              </a:lnSpc>
            </a:pPr>
            <a:r>
              <a:rPr lang="zh-CN" altLang="en-US" sz="1100" dirty="0">
                <a:solidFill>
                  <a:schemeClr val="tx1">
                    <a:lumMod val="75000"/>
                    <a:lumOff val="25000"/>
                  </a:schemeClr>
                </a:solidFill>
                <a:cs typeface="Manrope SemiBold" charset="0"/>
              </a:rPr>
              <a:t>Presentations are communication tools that can be used as demonstrations, lectures, speeches, reports, and more. Most of the time</a:t>
            </a:r>
            <a:endParaRPr lang="zh-CN" altLang="en-US" sz="1100" dirty="0">
              <a:solidFill>
                <a:schemeClr val="tx1">
                  <a:lumMod val="75000"/>
                  <a:lumOff val="25000"/>
                </a:schemeClr>
              </a:solidFill>
              <a:cs typeface="Manrope SemiBold" charset="0"/>
            </a:endParaRPr>
          </a:p>
        </p:txBody>
      </p:sp>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1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0"/>
            <a:ext cx="12192000" cy="6858000"/>
            <a:chOff x="0" y="0"/>
            <a:chExt cx="12192000" cy="685800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8" name="图形 7"/>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10435711" y="331108"/>
              <a:ext cx="1349887" cy="768520"/>
            </a:xfrm>
            <a:prstGeom prst="rect">
              <a:avLst/>
            </a:prstGeom>
          </p:spPr>
        </p:pic>
        <p:pic>
          <p:nvPicPr>
            <p:cNvPr id="10" name="图形 9"/>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406399" y="3440456"/>
              <a:ext cx="4238172" cy="3080086"/>
            </a:xfrm>
            <a:prstGeom prst="rect">
              <a:avLst/>
            </a:prstGeom>
          </p:spPr>
        </p:pic>
        <p:pic>
          <p:nvPicPr>
            <p:cNvPr id="12" name="图形 11"/>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1276357" y="5002121"/>
              <a:ext cx="250252" cy="1518421"/>
            </a:xfrm>
            <a:prstGeom prst="rect">
              <a:avLst/>
            </a:prstGeom>
          </p:spPr>
        </p:pic>
        <p:pic>
          <p:nvPicPr>
            <p:cNvPr id="18" name="图形 17"/>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7818" y="1361039"/>
              <a:ext cx="4403532" cy="4392921"/>
            </a:xfrm>
            <a:prstGeom prst="rect">
              <a:avLst/>
            </a:prstGeom>
          </p:spPr>
        </p:pic>
      </p:grpSp>
      <p:pic>
        <p:nvPicPr>
          <p:cNvPr id="21" name="图形 20"/>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844464" y="1739224"/>
            <a:ext cx="1207816" cy="449971"/>
          </a:xfrm>
          <a:prstGeom prst="rect">
            <a:avLst/>
          </a:prstGeom>
        </p:spPr>
      </p:pic>
      <p:sp>
        <p:nvSpPr>
          <p:cNvPr id="22" name="矩形 21"/>
          <p:cNvSpPr/>
          <p:nvPr/>
        </p:nvSpPr>
        <p:spPr>
          <a:xfrm>
            <a:off x="5610284" y="2327698"/>
            <a:ext cx="6200715" cy="677108"/>
          </a:xfrm>
          <a:prstGeom prst="rect">
            <a:avLst/>
          </a:prstGeom>
        </p:spPr>
        <p:txBody>
          <a:bodyPr wrap="square">
            <a:spAutoFit/>
          </a:bodyPr>
          <a:lstStyle/>
          <a:p>
            <a:r>
              <a:rPr lang="en-US" altLang="zh-CN" sz="3800" dirty="0">
                <a:solidFill>
                  <a:srgbClr val="FFB715"/>
                </a:solidFill>
                <a:latin typeface="+mj-lt"/>
                <a:cs typeface="Roboto Black" panose="02000000000000000000" pitchFamily="2" charset="0"/>
              </a:rPr>
              <a:t>THANKS FOR WATCHING</a:t>
            </a:r>
            <a:endParaRPr lang="zh-CN" altLang="en-US" sz="3600" dirty="0">
              <a:solidFill>
                <a:srgbClr val="8887FC"/>
              </a:solidFill>
              <a:latin typeface="+mj-lt"/>
              <a:cs typeface="Roboto Black" panose="02000000000000000000" pitchFamily="2" charset="0"/>
            </a:endParaRPr>
          </a:p>
        </p:txBody>
      </p:sp>
      <p:sp>
        <p:nvSpPr>
          <p:cNvPr id="25" name="矩形: 圆角 24"/>
          <p:cNvSpPr/>
          <p:nvPr/>
        </p:nvSpPr>
        <p:spPr>
          <a:xfrm>
            <a:off x="5721174" y="1576745"/>
            <a:ext cx="1474568" cy="499187"/>
          </a:xfrm>
          <a:prstGeom prst="roundRect">
            <a:avLst>
              <a:gd name="adj" fmla="val 50000"/>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mj-ea"/>
                <a:ea typeface="+mj-ea"/>
                <a:cs typeface="Manrope SemiBold" charset="0"/>
              </a:rPr>
              <a:t>Illustration</a:t>
            </a:r>
            <a:endParaRPr lang="zh-CN" altLang="en-US" sz="1600" dirty="0">
              <a:latin typeface="+mj-ea"/>
              <a:ea typeface="+mj-ea"/>
              <a:cs typeface="Manrope SemiBold" charset="0"/>
            </a:endParaRPr>
          </a:p>
        </p:txBody>
      </p:sp>
      <p:grpSp>
        <p:nvGrpSpPr>
          <p:cNvPr id="27" name="组合 26"/>
          <p:cNvGrpSpPr/>
          <p:nvPr/>
        </p:nvGrpSpPr>
        <p:grpSpPr>
          <a:xfrm>
            <a:off x="5718556" y="3215786"/>
            <a:ext cx="1002128" cy="148110"/>
            <a:chOff x="3227630" y="-1039650"/>
            <a:chExt cx="1002128" cy="148110"/>
          </a:xfrm>
          <a:solidFill>
            <a:srgbClr val="FFB715"/>
          </a:solidFill>
        </p:grpSpPr>
        <p:sp>
          <p:nvSpPr>
            <p:cNvPr id="28" name="椭圆 27"/>
            <p:cNvSpPr/>
            <p:nvPr/>
          </p:nvSpPr>
          <p:spPr>
            <a:xfrm>
              <a:off x="3227630" y="-1039650"/>
              <a:ext cx="148110" cy="1481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anrope SemiBold" charset="0"/>
              </a:endParaRPr>
            </a:p>
          </p:txBody>
        </p:sp>
        <p:sp>
          <p:nvSpPr>
            <p:cNvPr id="29" name="椭圆 28"/>
            <p:cNvSpPr/>
            <p:nvPr/>
          </p:nvSpPr>
          <p:spPr>
            <a:xfrm>
              <a:off x="3512303" y="-1039650"/>
              <a:ext cx="148110" cy="1481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anrope SemiBold" charset="0"/>
              </a:endParaRPr>
            </a:p>
          </p:txBody>
        </p:sp>
        <p:sp>
          <p:nvSpPr>
            <p:cNvPr id="30" name="椭圆 29"/>
            <p:cNvSpPr/>
            <p:nvPr/>
          </p:nvSpPr>
          <p:spPr>
            <a:xfrm>
              <a:off x="3796976" y="-1039650"/>
              <a:ext cx="148110" cy="1481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anrope SemiBold" charset="0"/>
              </a:endParaRPr>
            </a:p>
          </p:txBody>
        </p:sp>
        <p:sp>
          <p:nvSpPr>
            <p:cNvPr id="31" name="椭圆 30"/>
            <p:cNvSpPr/>
            <p:nvPr/>
          </p:nvSpPr>
          <p:spPr>
            <a:xfrm>
              <a:off x="4081648" y="-1039650"/>
              <a:ext cx="148110" cy="1481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anrope SemiBold" charset="0"/>
              </a:endParaRPr>
            </a:p>
          </p:txBody>
        </p:sp>
      </p:grpSp>
      <p:sp>
        <p:nvSpPr>
          <p:cNvPr id="32" name="矩形 31"/>
          <p:cNvSpPr/>
          <p:nvPr/>
        </p:nvSpPr>
        <p:spPr>
          <a:xfrm>
            <a:off x="6789546" y="3071124"/>
            <a:ext cx="3751456" cy="369332"/>
          </a:xfrm>
          <a:prstGeom prst="rect">
            <a:avLst/>
          </a:prstGeom>
        </p:spPr>
        <p:txBody>
          <a:bodyPr wrap="square">
            <a:spAutoFit/>
          </a:bodyPr>
          <a:lstStyle/>
          <a:p>
            <a:pPr algn="dist"/>
            <a:r>
              <a:rPr lang="en-US" altLang="zh-CN" dirty="0">
                <a:solidFill>
                  <a:srgbClr val="8887FC"/>
                </a:solidFill>
                <a:latin typeface="+mj-ea"/>
                <a:ea typeface="+mj-ea"/>
                <a:cs typeface="Roboto Black" panose="02000000000000000000" pitchFamily="2" charset="0"/>
              </a:rPr>
              <a:t>Briefly describe the concept</a:t>
            </a:r>
            <a:endParaRPr lang="zh-CN" altLang="en-US" dirty="0">
              <a:solidFill>
                <a:srgbClr val="8887FC"/>
              </a:solidFill>
              <a:latin typeface="+mj-ea"/>
              <a:ea typeface="+mj-ea"/>
              <a:cs typeface="Roboto Black" panose="02000000000000000000" pitchFamily="2" charset="0"/>
            </a:endParaRPr>
          </a:p>
        </p:txBody>
      </p:sp>
      <p:sp>
        <p:nvSpPr>
          <p:cNvPr id="35" name="任意多边形: 形状 34"/>
          <p:cNvSpPr/>
          <p:nvPr/>
        </p:nvSpPr>
        <p:spPr>
          <a:xfrm>
            <a:off x="5716411" y="3670356"/>
            <a:ext cx="5321300" cy="247257"/>
          </a:xfrm>
          <a:custGeom>
            <a:avLst/>
            <a:gdLst>
              <a:gd name="connsiteX0" fmla="*/ 0 w 5321300"/>
              <a:gd name="connsiteY0" fmla="*/ 203277 h 431966"/>
              <a:gd name="connsiteX1" fmla="*/ 812800 w 5321300"/>
              <a:gd name="connsiteY1" fmla="*/ 77 h 431966"/>
              <a:gd name="connsiteX2" fmla="*/ 2184400 w 5321300"/>
              <a:gd name="connsiteY2" fmla="*/ 177877 h 431966"/>
              <a:gd name="connsiteX3" fmla="*/ 3251200 w 5321300"/>
              <a:gd name="connsiteY3" fmla="*/ 63577 h 431966"/>
              <a:gd name="connsiteX4" fmla="*/ 4813300 w 5321300"/>
              <a:gd name="connsiteY4" fmla="*/ 431877 h 431966"/>
              <a:gd name="connsiteX5" fmla="*/ 5321300 w 5321300"/>
              <a:gd name="connsiteY5" fmla="*/ 25477 h 43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21300" h="431966">
                <a:moveTo>
                  <a:pt x="0" y="203277"/>
                </a:moveTo>
                <a:cubicBezTo>
                  <a:pt x="224366" y="103793"/>
                  <a:pt x="448733" y="4310"/>
                  <a:pt x="812800" y="77"/>
                </a:cubicBezTo>
                <a:cubicBezTo>
                  <a:pt x="1176867" y="-4156"/>
                  <a:pt x="1778000" y="167294"/>
                  <a:pt x="2184400" y="177877"/>
                </a:cubicBezTo>
                <a:cubicBezTo>
                  <a:pt x="2590800" y="188460"/>
                  <a:pt x="2813050" y="21244"/>
                  <a:pt x="3251200" y="63577"/>
                </a:cubicBezTo>
                <a:cubicBezTo>
                  <a:pt x="3689350" y="105910"/>
                  <a:pt x="4468283" y="438227"/>
                  <a:pt x="4813300" y="431877"/>
                </a:cubicBezTo>
                <a:cubicBezTo>
                  <a:pt x="5158317" y="425527"/>
                  <a:pt x="5239808" y="225502"/>
                  <a:pt x="5321300" y="25477"/>
                </a:cubicBezTo>
              </a:path>
            </a:pathLst>
          </a:custGeom>
          <a:noFill/>
          <a:ln w="19050">
            <a:solidFill>
              <a:srgbClr val="8887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sp>
        <p:nvSpPr>
          <p:cNvPr id="36" name="矩形 35"/>
          <p:cNvSpPr/>
          <p:nvPr/>
        </p:nvSpPr>
        <p:spPr>
          <a:xfrm>
            <a:off x="5635992" y="4049502"/>
            <a:ext cx="5640365" cy="573875"/>
          </a:xfrm>
          <a:prstGeom prst="rect">
            <a:avLst/>
          </a:prstGeom>
        </p:spPr>
        <p:txBody>
          <a:bodyPr wrap="square">
            <a:spAutoFit/>
          </a:bodyPr>
          <a:lstStyle/>
          <a:p>
            <a:pPr>
              <a:lnSpc>
                <a:spcPct val="150000"/>
              </a:lnSpc>
            </a:pPr>
            <a:r>
              <a:rPr lang="zh-CN" altLang="en-US" sz="1100" dirty="0">
                <a:solidFill>
                  <a:schemeClr val="tx1">
                    <a:lumMod val="75000"/>
                    <a:lumOff val="25000"/>
                  </a:schemeClr>
                </a:solidFill>
                <a:cs typeface="Manrope SemiBold" charset="0"/>
              </a:rPr>
              <a:t>Presentations are communication tools that can be used as demonstrations, lectures, speeches, reports, and more. Most of the time</a:t>
            </a:r>
            <a:endParaRPr lang="zh-CN" altLang="en-US" sz="1100" dirty="0">
              <a:solidFill>
                <a:schemeClr val="tx1">
                  <a:lumMod val="75000"/>
                  <a:lumOff val="25000"/>
                </a:schemeClr>
              </a:solidFill>
              <a:cs typeface="Manrope SemiBold" charset="0"/>
            </a:endParaRPr>
          </a:p>
        </p:txBody>
      </p:sp>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6670"/>
            <a:ext cx="12192000" cy="6858000"/>
            <a:chOff x="0" y="0"/>
            <a:chExt cx="12192000" cy="685800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8" name="图形 7"/>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10435711" y="331108"/>
              <a:ext cx="1349887" cy="768520"/>
            </a:xfrm>
            <a:prstGeom prst="rect">
              <a:avLst/>
            </a:prstGeom>
          </p:spPr>
        </p:pic>
        <p:pic>
          <p:nvPicPr>
            <p:cNvPr id="10" name="图形 9"/>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406399" y="4979180"/>
              <a:ext cx="2120901" cy="1541362"/>
            </a:xfrm>
            <a:prstGeom prst="rect">
              <a:avLst/>
            </a:prstGeom>
          </p:spPr>
        </p:pic>
        <p:pic>
          <p:nvPicPr>
            <p:cNvPr id="12" name="图形 11"/>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1276357" y="5002121"/>
              <a:ext cx="250252" cy="1518421"/>
            </a:xfrm>
            <a:prstGeom prst="rect">
              <a:avLst/>
            </a:prstGeom>
          </p:spPr>
        </p:pic>
      </p:grpSp>
      <p:sp>
        <p:nvSpPr>
          <p:cNvPr id="43" name="矩形: 圆角 42"/>
          <p:cNvSpPr/>
          <p:nvPr/>
        </p:nvSpPr>
        <p:spPr>
          <a:xfrm>
            <a:off x="7343643" y="1668603"/>
            <a:ext cx="3433026" cy="548995"/>
          </a:xfrm>
          <a:prstGeom prst="roundRect">
            <a:avLst>
              <a:gd name="adj" fmla="val 50000"/>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mj-ea"/>
              <a:ea typeface="+mj-ea"/>
              <a:cs typeface="Manrope SemiBold" charset="0"/>
              <a:sym typeface="+mn-lt"/>
            </a:endParaRPr>
          </a:p>
        </p:txBody>
      </p:sp>
      <p:sp>
        <p:nvSpPr>
          <p:cNvPr id="44" name="矩形: 圆角 43"/>
          <p:cNvSpPr/>
          <p:nvPr/>
        </p:nvSpPr>
        <p:spPr>
          <a:xfrm>
            <a:off x="5879021" y="1668603"/>
            <a:ext cx="1910282" cy="548995"/>
          </a:xfrm>
          <a:prstGeom prst="roundRect">
            <a:avLst>
              <a:gd name="adj" fmla="val 50000"/>
            </a:avLst>
          </a:prstGeom>
          <a:solidFill>
            <a:srgbClr val="FFB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mj-ea"/>
                <a:ea typeface="+mj-ea"/>
                <a:cs typeface="Manrope SemiBold" charset="0"/>
                <a:sym typeface="+mn-lt"/>
              </a:rPr>
              <a:t>PART-01</a:t>
            </a:r>
            <a:endParaRPr lang="zh-CN" altLang="en-US" dirty="0">
              <a:latin typeface="+mj-ea"/>
              <a:ea typeface="+mj-ea"/>
              <a:cs typeface="Manrope SemiBold" charset="0"/>
              <a:sym typeface="+mn-lt"/>
            </a:endParaRPr>
          </a:p>
        </p:txBody>
      </p:sp>
      <p:sp>
        <p:nvSpPr>
          <p:cNvPr id="49" name="矩形: 圆角 48"/>
          <p:cNvSpPr/>
          <p:nvPr/>
        </p:nvSpPr>
        <p:spPr>
          <a:xfrm>
            <a:off x="7343775" y="3089910"/>
            <a:ext cx="3903980" cy="769620"/>
          </a:xfrm>
          <a:prstGeom prst="roundRect">
            <a:avLst>
              <a:gd name="adj" fmla="val 50000"/>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mj-ea"/>
              <a:ea typeface="+mj-ea"/>
              <a:cs typeface="Manrope SemiBold" charset="0"/>
              <a:sym typeface="+mn-lt"/>
            </a:endParaRPr>
          </a:p>
        </p:txBody>
      </p:sp>
      <p:sp>
        <p:nvSpPr>
          <p:cNvPr id="50" name="矩形: 圆角 49"/>
          <p:cNvSpPr/>
          <p:nvPr/>
        </p:nvSpPr>
        <p:spPr>
          <a:xfrm>
            <a:off x="5793105" y="3085465"/>
            <a:ext cx="1910080" cy="774065"/>
          </a:xfrm>
          <a:prstGeom prst="roundRect">
            <a:avLst>
              <a:gd name="adj" fmla="val 50000"/>
            </a:avLst>
          </a:prstGeom>
          <a:solidFill>
            <a:srgbClr val="FFB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j-ea"/>
                <a:ea typeface="+mj-ea"/>
                <a:cs typeface="Manrope SemiBold" charset="0"/>
                <a:sym typeface="+mn-lt"/>
              </a:rPr>
              <a:t>PART-02</a:t>
            </a:r>
            <a:endParaRPr lang="zh-CN" altLang="en-US" dirty="0">
              <a:latin typeface="+mj-ea"/>
              <a:ea typeface="+mj-ea"/>
              <a:cs typeface="Manrope SemiBold" charset="0"/>
              <a:sym typeface="+mn-lt"/>
            </a:endParaRPr>
          </a:p>
        </p:txBody>
      </p:sp>
      <p:sp>
        <p:nvSpPr>
          <p:cNvPr id="51" name="矩形: 圆角 50"/>
          <p:cNvSpPr/>
          <p:nvPr/>
        </p:nvSpPr>
        <p:spPr>
          <a:xfrm>
            <a:off x="7343775" y="4503420"/>
            <a:ext cx="3583305" cy="948055"/>
          </a:xfrm>
          <a:prstGeom prst="roundRect">
            <a:avLst>
              <a:gd name="adj" fmla="val 50000"/>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solidFill>
              <a:latin typeface="+mj-ea"/>
              <a:ea typeface="+mj-ea"/>
              <a:cs typeface="Manrope SemiBold" charset="0"/>
              <a:sym typeface="+mn-lt"/>
            </a:endParaRPr>
          </a:p>
        </p:txBody>
      </p:sp>
      <p:sp>
        <p:nvSpPr>
          <p:cNvPr id="52" name="矩形: 圆角 51"/>
          <p:cNvSpPr/>
          <p:nvPr/>
        </p:nvSpPr>
        <p:spPr>
          <a:xfrm>
            <a:off x="5946775" y="4521835"/>
            <a:ext cx="1910080" cy="929640"/>
          </a:xfrm>
          <a:prstGeom prst="roundRect">
            <a:avLst>
              <a:gd name="adj" fmla="val 50000"/>
            </a:avLst>
          </a:prstGeom>
          <a:solidFill>
            <a:srgbClr val="FFB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j-ea"/>
                <a:ea typeface="+mj-ea"/>
                <a:cs typeface="Manrope SemiBold" charset="0"/>
                <a:sym typeface="+mn-lt"/>
              </a:rPr>
              <a:t>PART-03</a:t>
            </a:r>
            <a:endParaRPr lang="zh-CN" altLang="en-US" dirty="0">
              <a:latin typeface="+mj-ea"/>
              <a:ea typeface="+mj-ea"/>
              <a:cs typeface="Manrope SemiBold" charset="0"/>
              <a:sym typeface="+mn-lt"/>
            </a:endParaRPr>
          </a:p>
        </p:txBody>
      </p:sp>
      <p:sp>
        <p:nvSpPr>
          <p:cNvPr id="56" name="矩形 55"/>
          <p:cNvSpPr/>
          <p:nvPr/>
        </p:nvSpPr>
        <p:spPr>
          <a:xfrm>
            <a:off x="1050903" y="1210468"/>
            <a:ext cx="2215991" cy="4437064"/>
          </a:xfrm>
          <a:prstGeom prst="rect">
            <a:avLst/>
          </a:prstGeom>
        </p:spPr>
        <p:txBody>
          <a:bodyPr vert="eaVert" wrap="square">
            <a:spAutoFit/>
          </a:bodyPr>
          <a:lstStyle/>
          <a:p>
            <a:pPr algn="ctr"/>
            <a:r>
              <a:rPr lang="en-US" altLang="zh-CN" sz="7200" dirty="0">
                <a:solidFill>
                  <a:srgbClr val="8887FC"/>
                </a:solidFill>
                <a:latin typeface="+mj-ea"/>
                <a:cs typeface="Roboto Black" panose="02000000000000000000" pitchFamily="2" charset="0"/>
              </a:rPr>
              <a:t>Contents </a:t>
            </a:r>
            <a:r>
              <a:rPr lang="en-US" altLang="zh-CN" sz="6000" dirty="0">
                <a:solidFill>
                  <a:srgbClr val="8887FC"/>
                </a:solidFill>
                <a:latin typeface="+mj-ea"/>
                <a:ea typeface="+mj-ea"/>
                <a:cs typeface="Roboto Black" panose="02000000000000000000" pitchFamily="2" charset="0"/>
              </a:rPr>
              <a:t>Table Of</a:t>
            </a:r>
            <a:endParaRPr lang="zh-CN" altLang="en-US" sz="6000" dirty="0">
              <a:solidFill>
                <a:srgbClr val="8887FC"/>
              </a:solidFill>
              <a:latin typeface="+mj-ea"/>
              <a:ea typeface="+mj-ea"/>
              <a:cs typeface="Roboto Black" panose="02000000000000000000" pitchFamily="2" charset="0"/>
            </a:endParaRPr>
          </a:p>
        </p:txBody>
      </p:sp>
      <p:grpSp>
        <p:nvGrpSpPr>
          <p:cNvPr id="57" name="组合 56"/>
          <p:cNvGrpSpPr/>
          <p:nvPr/>
        </p:nvGrpSpPr>
        <p:grpSpPr>
          <a:xfrm>
            <a:off x="11247209" y="655043"/>
            <a:ext cx="279400" cy="139700"/>
            <a:chOff x="1816100" y="-1155700"/>
            <a:chExt cx="279400" cy="139700"/>
          </a:xfrm>
        </p:grpSpPr>
        <p:cxnSp>
          <p:nvCxnSpPr>
            <p:cNvPr id="58" name="直接连接符 57"/>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61" name="图形 60"/>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1082" y="5002121"/>
            <a:ext cx="1207816" cy="449971"/>
          </a:xfrm>
          <a:prstGeom prst="rect">
            <a:avLst/>
          </a:prstGeom>
        </p:spPr>
      </p:pic>
      <p:sp>
        <p:nvSpPr>
          <p:cNvPr id="4" name="矩形 3"/>
          <p:cNvSpPr/>
          <p:nvPr/>
        </p:nvSpPr>
        <p:spPr>
          <a:xfrm>
            <a:off x="7834785" y="1758434"/>
            <a:ext cx="2941884" cy="368300"/>
          </a:xfrm>
          <a:prstGeom prst="rect">
            <a:avLst/>
          </a:prstGeom>
        </p:spPr>
        <p:txBody>
          <a:bodyPr wrap="square">
            <a:spAutoFit/>
          </a:bodyPr>
          <a:lstStyle/>
          <a:p>
            <a:r>
              <a:rPr lang="en-US" altLang="zh-CN" dirty="0">
                <a:solidFill>
                  <a:schemeClr val="bg1"/>
                </a:solidFill>
                <a:latin typeface="Roboto Black" panose="02000000000000000000" pitchFamily="2" charset="0"/>
                <a:cs typeface="Roboto Black" panose="02000000000000000000" pitchFamily="2" charset="0"/>
              </a:rPr>
              <a:t>Hàm J(θ) là gì?</a:t>
            </a:r>
            <a:endParaRPr lang="en-US" altLang="zh-CN" dirty="0">
              <a:solidFill>
                <a:schemeClr val="bg1"/>
              </a:solidFill>
              <a:latin typeface="Roboto Black" panose="02000000000000000000" pitchFamily="2" charset="0"/>
              <a:cs typeface="Roboto Black" panose="02000000000000000000" pitchFamily="2" charset="0"/>
            </a:endParaRPr>
          </a:p>
        </p:txBody>
      </p:sp>
      <p:sp>
        <p:nvSpPr>
          <p:cNvPr id="62" name="矩形 61"/>
          <p:cNvSpPr/>
          <p:nvPr/>
        </p:nvSpPr>
        <p:spPr>
          <a:xfrm>
            <a:off x="7703185" y="3089910"/>
            <a:ext cx="3737610" cy="922020"/>
          </a:xfrm>
          <a:prstGeom prst="rect">
            <a:avLst/>
          </a:prstGeom>
        </p:spPr>
        <p:txBody>
          <a:bodyPr wrap="square">
            <a:spAutoFit/>
          </a:bodyPr>
          <a:lstStyle/>
          <a:p>
            <a:r>
              <a:rPr lang="en-US" altLang="zh-CN" dirty="0">
                <a:solidFill>
                  <a:schemeClr val="bg1"/>
                </a:solidFill>
                <a:latin typeface="Roboto Black" panose="02000000000000000000" pitchFamily="2" charset="0"/>
                <a:cs typeface="Roboto Black" panose="02000000000000000000" pitchFamily="2" charset="0"/>
              </a:rPr>
              <a:t>Hàm J(θ) cho Linear Regression</a:t>
            </a:r>
            <a:endParaRPr lang="en-US" altLang="zh-CN" dirty="0">
              <a:solidFill>
                <a:schemeClr val="bg1"/>
              </a:solidFill>
              <a:latin typeface="Roboto Black" panose="02000000000000000000" pitchFamily="2" charset="0"/>
              <a:cs typeface="Roboto Black" panose="02000000000000000000" pitchFamily="2" charset="0"/>
            </a:endParaRPr>
          </a:p>
          <a:p>
            <a:r>
              <a:rPr lang="en-US" altLang="zh-CN" dirty="0">
                <a:solidFill>
                  <a:schemeClr val="bg1"/>
                </a:solidFill>
                <a:latin typeface="Roboto Black" panose="02000000000000000000" pitchFamily="2" charset="0"/>
                <a:cs typeface="Roboto Black" panose="02000000000000000000" pitchFamily="2" charset="0"/>
                <a:sym typeface="+mn-ea"/>
              </a:rPr>
              <a:t>Lưu ý về hàm J(θ).</a:t>
            </a:r>
            <a:endParaRPr lang="en-US" altLang="zh-CN" dirty="0">
              <a:solidFill>
                <a:schemeClr val="bg1"/>
              </a:solidFill>
              <a:latin typeface="Roboto Black" panose="02000000000000000000" pitchFamily="2" charset="0"/>
              <a:cs typeface="Roboto Black" panose="02000000000000000000" pitchFamily="2" charset="0"/>
            </a:endParaRPr>
          </a:p>
          <a:p>
            <a:endParaRPr lang="en-US" altLang="zh-CN" dirty="0">
              <a:solidFill>
                <a:schemeClr val="bg1"/>
              </a:solidFill>
              <a:latin typeface="Roboto Black" panose="02000000000000000000" pitchFamily="2" charset="0"/>
              <a:cs typeface="Roboto Black" panose="02000000000000000000" pitchFamily="2" charset="0"/>
            </a:endParaRPr>
          </a:p>
        </p:txBody>
      </p:sp>
      <p:sp>
        <p:nvSpPr>
          <p:cNvPr id="63" name="矩形 62"/>
          <p:cNvSpPr/>
          <p:nvPr/>
        </p:nvSpPr>
        <p:spPr>
          <a:xfrm>
            <a:off x="7857010" y="4530209"/>
            <a:ext cx="2941884" cy="922020"/>
          </a:xfrm>
          <a:prstGeom prst="rect">
            <a:avLst/>
          </a:prstGeom>
        </p:spPr>
        <p:txBody>
          <a:bodyPr wrap="square">
            <a:spAutoFit/>
          </a:bodyPr>
          <a:lstStyle/>
          <a:p>
            <a:r>
              <a:rPr lang="en-US" altLang="zh-CN" dirty="0">
                <a:solidFill>
                  <a:schemeClr val="bg1"/>
                </a:solidFill>
                <a:latin typeface="Roboto Black" panose="02000000000000000000" pitchFamily="2" charset="0"/>
                <a:cs typeface="Roboto Black" panose="02000000000000000000" pitchFamily="2" charset="0"/>
              </a:rPr>
              <a:t>Lập trình hàm J(θ) để tính độ chính xác với kết quả dự đoán có sẵn.</a:t>
            </a:r>
            <a:endParaRPr lang="en-US" altLang="zh-CN" dirty="0">
              <a:solidFill>
                <a:schemeClr val="bg1"/>
              </a:solidFill>
              <a:latin typeface="Roboto Black" panose="02000000000000000000" pitchFamily="2" charset="0"/>
              <a:cs typeface="Roboto Black" panose="02000000000000000000" pitchFamily="2" charset="0"/>
            </a:endParaRPr>
          </a:p>
        </p:txBody>
      </p:sp>
      <p:pic>
        <p:nvPicPr>
          <p:cNvPr id="9" name="图形 8"/>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981714" y="910826"/>
            <a:ext cx="1874566" cy="1399104"/>
          </a:xfrm>
          <a:prstGeom prst="rect">
            <a:avLst/>
          </a:prstGeom>
        </p:spPr>
      </p:pic>
      <p:pic>
        <p:nvPicPr>
          <p:cNvPr id="65" name="图形 64"/>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644885" y="1504808"/>
            <a:ext cx="2584950" cy="4988745"/>
          </a:xfrm>
          <a:prstGeom prst="rect">
            <a:avLst/>
          </a:prstGeom>
        </p:spPr>
      </p:pic>
      <p:pic>
        <p:nvPicPr>
          <p:cNvPr id="11" name="图形 10"/>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362200" y="5666815"/>
            <a:ext cx="778138" cy="851416"/>
          </a:xfrm>
          <a:prstGeom prst="rect">
            <a:avLst/>
          </a:prstGeom>
        </p:spPr>
      </p:pic>
      <p:pic>
        <p:nvPicPr>
          <p:cNvPr id="13" name="图形 12"/>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65391" y="655043"/>
            <a:ext cx="1416342" cy="1399104"/>
          </a:xfrm>
          <a:prstGeom prst="rect">
            <a:avLst/>
          </a:prstGeom>
        </p:spPr>
      </p:pic>
    </p:spTree>
    <p:custDataLst>
      <p:tags r:id="rId1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grpSp>
        <p:nvGrpSpPr>
          <p:cNvPr id="3" name="组合 2"/>
          <p:cNvGrpSpPr/>
          <p:nvPr/>
        </p:nvGrpSpPr>
        <p:grpSpPr>
          <a:xfrm flipH="1">
            <a:off x="406399" y="392702"/>
            <a:ext cx="11379201" cy="6183086"/>
            <a:chOff x="406399" y="337457"/>
            <a:chExt cx="11379201" cy="6183086"/>
          </a:xfrm>
        </p:grpSpPr>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406399" y="3721100"/>
              <a:ext cx="3852008" cy="2799442"/>
            </a:xfrm>
            <a:prstGeom prst="rect">
              <a:avLst/>
            </a:prstGeom>
          </p:spPr>
        </p:pic>
      </p:grpSp>
      <p:pic>
        <p:nvPicPr>
          <p:cNvPr id="12" name="图形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757" y="5002121"/>
            <a:ext cx="250252" cy="1518421"/>
          </a:xfrm>
          <a:prstGeom prst="rect">
            <a:avLst/>
          </a:prstGeom>
        </p:spPr>
      </p:pic>
      <p:grpSp>
        <p:nvGrpSpPr>
          <p:cNvPr id="4" name="组合 3"/>
          <p:cNvGrpSpPr/>
          <p:nvPr/>
        </p:nvGrpSpPr>
        <p:grpSpPr>
          <a:xfrm>
            <a:off x="10435711" y="327933"/>
            <a:ext cx="1349887" cy="768520"/>
            <a:chOff x="10435711" y="327933"/>
            <a:chExt cx="1349887" cy="768520"/>
          </a:xfrm>
        </p:grpSpPr>
        <p:pic>
          <p:nvPicPr>
            <p:cNvPr id="8" name="图形 7"/>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0435711" y="327933"/>
              <a:ext cx="1349887" cy="768520"/>
            </a:xfrm>
            <a:prstGeom prst="rect">
              <a:avLst/>
            </a:prstGeom>
          </p:spPr>
        </p:pic>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2" name="图形 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8139430" y="2352675"/>
            <a:ext cx="3440430" cy="3440430"/>
          </a:xfrm>
          <a:prstGeom prst="rect">
            <a:avLst/>
          </a:prstGeom>
        </p:spPr>
      </p:pic>
      <p:sp>
        <p:nvSpPr>
          <p:cNvPr id="56" name="矩形 55"/>
          <p:cNvSpPr/>
          <p:nvPr/>
        </p:nvSpPr>
        <p:spPr>
          <a:xfrm>
            <a:off x="944880" y="2603500"/>
            <a:ext cx="6764020" cy="3415030"/>
          </a:xfrm>
          <a:prstGeom prst="rect">
            <a:avLst/>
          </a:prstGeom>
        </p:spPr>
        <p:txBody>
          <a:bodyPr wrap="square">
            <a:spAutoFit/>
          </a:bodyPr>
          <a:lstStyle/>
          <a:p>
            <a:pPr>
              <a:lnSpc>
                <a:spcPct val="150000"/>
              </a:lnSpc>
            </a:pPr>
            <a:r>
              <a:rPr lang="zh-CN" altLang="en-US" sz="1600" dirty="0">
                <a:solidFill>
                  <a:schemeClr val="tx1">
                    <a:lumMod val="75000"/>
                    <a:lumOff val="25000"/>
                  </a:schemeClr>
                </a:solidFill>
                <a:latin typeface="Times New Roman" panose="02020603050405020304" charset="0"/>
                <a:cs typeface="Times New Roman" panose="02020603050405020304" charset="0"/>
              </a:rPr>
              <a:t>Qua bài trước Tèo đã có thể dự đoán được giá đất cho khách hàng, nhưng các vị khách hàng “thượng đế” của Tèo lại cho rằng giá đó là quá cao. Về phía Tèo, Tèo nghĩ giá mà Tèo dự đoán là giá chính xác nhất nhưng Tèo lại không biết được độ chính xác của mình. Vì thế, Tèo đã tìm hiểu về  hàm</a:t>
            </a:r>
            <a:r>
              <a:rPr lang="en-US" altLang="zh-CN" sz="1600" dirty="0">
                <a:solidFill>
                  <a:schemeClr val="tx1">
                    <a:lumMod val="75000"/>
                    <a:lumOff val="25000"/>
                  </a:schemeClr>
                </a:solidFill>
                <a:latin typeface="Times New Roman" panose="02020603050405020304" charset="0"/>
                <a:cs typeface="Times New Roman" panose="02020603050405020304" charset="0"/>
              </a:rPr>
              <a:t> </a:t>
            </a:r>
            <a:r>
              <a:rPr lang="zh-CN" altLang="en-US" sz="1600" dirty="0">
                <a:solidFill>
                  <a:schemeClr val="tx1">
                    <a:lumMod val="75000"/>
                    <a:lumOff val="25000"/>
                  </a:schemeClr>
                </a:solidFill>
                <a:latin typeface="Times New Roman" panose="02020603050405020304" charset="0"/>
                <a:cs typeface="Times New Roman" panose="02020603050405020304" charset="0"/>
              </a:rPr>
              <a:t>J(θ)  tìm ra độ chính xác của kết quả.</a:t>
            </a:r>
            <a:endParaRPr lang="zh-CN" altLang="en-US"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endParaRPr lang="zh-CN" altLang="en-US"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r>
              <a:rPr lang="zh-CN" altLang="en-US" sz="1600" dirty="0">
                <a:solidFill>
                  <a:schemeClr val="tx1">
                    <a:lumMod val="75000"/>
                    <a:lumOff val="25000"/>
                  </a:schemeClr>
                </a:solidFill>
                <a:latin typeface="Times New Roman" panose="02020603050405020304" charset="0"/>
                <a:cs typeface="Times New Roman" panose="02020603050405020304" charset="0"/>
              </a:rPr>
              <a:t>Với  Machine Learning nói chung, chúng ta sẽ dùng kinh nghiệm  E để thực hiện tác vụ T với độ chính xác  P.</a:t>
            </a:r>
            <a:endParaRPr lang="zh-CN" altLang="en-US"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endParaRPr lang="zh-CN" altLang="en-US" sz="1600" dirty="0">
              <a:solidFill>
                <a:schemeClr val="tx1">
                  <a:lumMod val="75000"/>
                  <a:lumOff val="25000"/>
                </a:schemeClr>
              </a:solidFill>
              <a:latin typeface="Times New Roman" panose="02020603050405020304" charset="0"/>
              <a:cs typeface="Times New Roman" panose="02020603050405020304" charset="0"/>
            </a:endParaRPr>
          </a:p>
        </p:txBody>
      </p:sp>
      <p:sp>
        <p:nvSpPr>
          <p:cNvPr id="57" name="矩形 56"/>
          <p:cNvSpPr/>
          <p:nvPr/>
        </p:nvSpPr>
        <p:spPr>
          <a:xfrm>
            <a:off x="1240484" y="1035203"/>
            <a:ext cx="3770743" cy="1446550"/>
          </a:xfrm>
          <a:prstGeom prst="rect">
            <a:avLst/>
          </a:prstGeom>
        </p:spPr>
        <p:txBody>
          <a:bodyPr wrap="square">
            <a:spAutoFit/>
          </a:bodyPr>
          <a:lstStyle/>
          <a:p>
            <a:r>
              <a:rPr lang="en-US" altLang="zh-CN" sz="4400" dirty="0">
                <a:solidFill>
                  <a:srgbClr val="FFB715"/>
                </a:solidFill>
                <a:latin typeface="+mj-lt"/>
                <a:cs typeface="Roboto Black" panose="02000000000000000000" pitchFamily="2" charset="0"/>
              </a:rPr>
              <a:t>Part </a:t>
            </a:r>
            <a:r>
              <a:rPr lang="en-US" altLang="zh-CN" sz="8800" dirty="0">
                <a:solidFill>
                  <a:srgbClr val="FFB715"/>
                </a:solidFill>
                <a:latin typeface="+mj-lt"/>
                <a:cs typeface="Roboto Black" panose="02000000000000000000" pitchFamily="2" charset="0"/>
              </a:rPr>
              <a:t>01</a:t>
            </a:r>
            <a:endParaRPr lang="zh-CN" altLang="en-US" sz="4400" dirty="0">
              <a:solidFill>
                <a:srgbClr val="FFB715"/>
              </a:solidFill>
              <a:latin typeface="+mj-lt"/>
              <a:cs typeface="Roboto Black" panose="02000000000000000000" pitchFamily="2" charset="0"/>
            </a:endParaRPr>
          </a:p>
        </p:txBody>
      </p:sp>
      <p:sp>
        <p:nvSpPr>
          <p:cNvPr id="58" name="矩形 57"/>
          <p:cNvSpPr/>
          <p:nvPr/>
        </p:nvSpPr>
        <p:spPr>
          <a:xfrm>
            <a:off x="4020185" y="1343660"/>
            <a:ext cx="4826000" cy="829945"/>
          </a:xfrm>
          <a:prstGeom prst="rect">
            <a:avLst/>
          </a:prstGeom>
        </p:spPr>
        <p:txBody>
          <a:bodyPr wrap="square">
            <a:spAutoFit/>
          </a:bodyPr>
          <a:lstStyle/>
          <a:p>
            <a:r>
              <a:rPr lang="en-US" altLang="zh-CN" sz="4800" dirty="0">
                <a:ln/>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rPr>
              <a:t>Hàm J(θ) là gì?</a:t>
            </a:r>
            <a:endParaRPr lang="en-US" altLang="zh-CN" sz="4800" dirty="0">
              <a:ln/>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endParaRPr>
          </a:p>
        </p:txBody>
      </p:sp>
    </p:spTree>
    <p:custDataLst>
      <p:tags r:id="rId9"/>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grpSp>
        <p:nvGrpSpPr>
          <p:cNvPr id="3" name="组合 2"/>
          <p:cNvGrpSpPr/>
          <p:nvPr/>
        </p:nvGrpSpPr>
        <p:grpSpPr>
          <a:xfrm flipH="1">
            <a:off x="406399" y="392702"/>
            <a:ext cx="11379201" cy="6183086"/>
            <a:chOff x="406399" y="337457"/>
            <a:chExt cx="11379201" cy="6183086"/>
          </a:xfrm>
        </p:grpSpPr>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406399" y="3721100"/>
              <a:ext cx="3852008" cy="2799442"/>
            </a:xfrm>
            <a:prstGeom prst="rect">
              <a:avLst/>
            </a:prstGeom>
          </p:spPr>
        </p:pic>
      </p:grpSp>
      <p:pic>
        <p:nvPicPr>
          <p:cNvPr id="12" name="图形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757" y="5002121"/>
            <a:ext cx="250252" cy="1518421"/>
          </a:xfrm>
          <a:prstGeom prst="rect">
            <a:avLst/>
          </a:prstGeom>
        </p:spPr>
      </p:pic>
      <p:grpSp>
        <p:nvGrpSpPr>
          <p:cNvPr id="4" name="组合 3"/>
          <p:cNvGrpSpPr/>
          <p:nvPr/>
        </p:nvGrpSpPr>
        <p:grpSpPr>
          <a:xfrm>
            <a:off x="10435711" y="327933"/>
            <a:ext cx="1349887" cy="768520"/>
            <a:chOff x="10435711" y="327933"/>
            <a:chExt cx="1349887" cy="768520"/>
          </a:xfrm>
        </p:grpSpPr>
        <p:pic>
          <p:nvPicPr>
            <p:cNvPr id="8" name="图形 7"/>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0435711" y="327933"/>
              <a:ext cx="1349887" cy="768520"/>
            </a:xfrm>
            <a:prstGeom prst="rect">
              <a:avLst/>
            </a:prstGeom>
          </p:spPr>
        </p:pic>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6" name="矩形 55"/>
          <p:cNvSpPr/>
          <p:nvPr/>
        </p:nvSpPr>
        <p:spPr>
          <a:xfrm>
            <a:off x="944880" y="2603500"/>
            <a:ext cx="5821680" cy="2676525"/>
          </a:xfrm>
          <a:prstGeom prst="rect">
            <a:avLst/>
          </a:prstGeom>
        </p:spPr>
        <p:txBody>
          <a:bodyPr wrap="square">
            <a:spAutoFit/>
          </a:bodyPr>
          <a:lstStyle/>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Hàm J(θ) có tác dụng “tính” độ chính xác P của tác vụ T nói chung, hay là hàm  hθ(x) nói riêng. Hàm  hθ(x)  thực chất là hàm tính trung bình (một</a:t>
            </a:r>
            <a:endParaRPr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cách màu mè hơn) của tất cả những sai số khi dự đoán (kết quả dự đoán – kết quả thực tế).</a:t>
            </a:r>
            <a:endParaRPr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Ví dụ:</a:t>
            </a:r>
            <a:endParaRPr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Khi  ta có một hàm  hθ(x)  chính xác:</a:t>
            </a:r>
            <a:endParaRPr sz="1600" dirty="0">
              <a:solidFill>
                <a:schemeClr val="tx1">
                  <a:lumMod val="75000"/>
                  <a:lumOff val="25000"/>
                </a:schemeClr>
              </a:solidFill>
              <a:latin typeface="Times New Roman" panose="02020603050405020304" charset="0"/>
              <a:cs typeface="Times New Roman" panose="02020603050405020304" charset="0"/>
            </a:endParaRPr>
          </a:p>
        </p:txBody>
      </p:sp>
      <p:sp>
        <p:nvSpPr>
          <p:cNvPr id="57" name="矩形 56"/>
          <p:cNvSpPr/>
          <p:nvPr/>
        </p:nvSpPr>
        <p:spPr>
          <a:xfrm>
            <a:off x="1240484" y="1035203"/>
            <a:ext cx="3770743" cy="1446550"/>
          </a:xfrm>
          <a:prstGeom prst="rect">
            <a:avLst/>
          </a:prstGeom>
        </p:spPr>
        <p:txBody>
          <a:bodyPr wrap="square">
            <a:spAutoFit/>
          </a:bodyPr>
          <a:lstStyle/>
          <a:p>
            <a:r>
              <a:rPr lang="en-US" altLang="zh-CN" sz="4400" dirty="0">
                <a:solidFill>
                  <a:srgbClr val="FFB715"/>
                </a:solidFill>
                <a:latin typeface="+mj-lt"/>
                <a:cs typeface="Roboto Black" panose="02000000000000000000" pitchFamily="2" charset="0"/>
              </a:rPr>
              <a:t>Part </a:t>
            </a:r>
            <a:r>
              <a:rPr lang="en-US" altLang="zh-CN" sz="8800" dirty="0">
                <a:solidFill>
                  <a:srgbClr val="FFB715"/>
                </a:solidFill>
                <a:latin typeface="+mj-lt"/>
                <a:cs typeface="Roboto Black" panose="02000000000000000000" pitchFamily="2" charset="0"/>
              </a:rPr>
              <a:t>01</a:t>
            </a:r>
            <a:endParaRPr lang="zh-CN" altLang="en-US" sz="4400" dirty="0">
              <a:solidFill>
                <a:srgbClr val="FFB715"/>
              </a:solidFill>
              <a:latin typeface="+mj-lt"/>
              <a:cs typeface="Roboto Black" panose="02000000000000000000" pitchFamily="2" charset="0"/>
            </a:endParaRPr>
          </a:p>
        </p:txBody>
      </p:sp>
      <p:sp>
        <p:nvSpPr>
          <p:cNvPr id="58" name="矩形 57"/>
          <p:cNvSpPr/>
          <p:nvPr/>
        </p:nvSpPr>
        <p:spPr>
          <a:xfrm>
            <a:off x="4020185" y="1343025"/>
            <a:ext cx="4511675" cy="829945"/>
          </a:xfrm>
          <a:prstGeom prst="rect">
            <a:avLst/>
          </a:prstGeom>
        </p:spPr>
        <p:txBody>
          <a:bodyPr wrap="square">
            <a:spAutoFit/>
          </a:bodyPr>
          <a:lstStyle/>
          <a:p>
            <a:r>
              <a:rPr lang="en-US" altLang="zh-CN" sz="4800" dirty="0">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rPr>
              <a:t>Hàm J(θ) là gì?</a:t>
            </a:r>
            <a:endParaRPr lang="en-US" altLang="zh-CN" sz="4800" dirty="0">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endParaRPr>
          </a:p>
        </p:txBody>
      </p:sp>
      <p:pic>
        <p:nvPicPr>
          <p:cNvPr id="5" name="Picture 4"/>
          <p:cNvPicPr>
            <a:picLocks noChangeAspect="1"/>
          </p:cNvPicPr>
          <p:nvPr/>
        </p:nvPicPr>
        <p:blipFill>
          <a:blip r:embed="rId7"/>
          <a:stretch>
            <a:fillRect/>
          </a:stretch>
        </p:blipFill>
        <p:spPr>
          <a:xfrm>
            <a:off x="6628130" y="2267585"/>
            <a:ext cx="5023485" cy="3276600"/>
          </a:xfrm>
          <a:prstGeom prst="rect">
            <a:avLst/>
          </a:prstGeom>
        </p:spPr>
      </p:pic>
    </p:spTree>
    <p:custDataLst>
      <p:tags r:id="rId8"/>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grpSp>
        <p:nvGrpSpPr>
          <p:cNvPr id="3" name="组合 2"/>
          <p:cNvGrpSpPr/>
          <p:nvPr/>
        </p:nvGrpSpPr>
        <p:grpSpPr>
          <a:xfrm flipH="1">
            <a:off x="406399" y="393972"/>
            <a:ext cx="11379201" cy="6183086"/>
            <a:chOff x="406399" y="337457"/>
            <a:chExt cx="11379201" cy="6183086"/>
          </a:xfrm>
        </p:grpSpPr>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406399" y="3721100"/>
              <a:ext cx="3852008" cy="2799442"/>
            </a:xfrm>
            <a:prstGeom prst="rect">
              <a:avLst/>
            </a:prstGeom>
          </p:spPr>
        </p:pic>
      </p:grpSp>
      <p:pic>
        <p:nvPicPr>
          <p:cNvPr id="12" name="图形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757" y="5002121"/>
            <a:ext cx="250252" cy="1518421"/>
          </a:xfrm>
          <a:prstGeom prst="rect">
            <a:avLst/>
          </a:prstGeom>
        </p:spPr>
      </p:pic>
      <p:grpSp>
        <p:nvGrpSpPr>
          <p:cNvPr id="4" name="组合 3"/>
          <p:cNvGrpSpPr/>
          <p:nvPr/>
        </p:nvGrpSpPr>
        <p:grpSpPr>
          <a:xfrm>
            <a:off x="10435711" y="327933"/>
            <a:ext cx="1349887" cy="768520"/>
            <a:chOff x="10435711" y="327933"/>
            <a:chExt cx="1349887" cy="768520"/>
          </a:xfrm>
        </p:grpSpPr>
        <p:pic>
          <p:nvPicPr>
            <p:cNvPr id="8" name="图形 7"/>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0435711" y="327933"/>
              <a:ext cx="1349887" cy="768520"/>
            </a:xfrm>
            <a:prstGeom prst="rect">
              <a:avLst/>
            </a:prstGeom>
          </p:spPr>
        </p:pic>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6" name="矩形 55"/>
          <p:cNvSpPr/>
          <p:nvPr/>
        </p:nvSpPr>
        <p:spPr>
          <a:xfrm>
            <a:off x="806450" y="2267585"/>
            <a:ext cx="6665595" cy="829945"/>
          </a:xfrm>
          <a:prstGeom prst="rect">
            <a:avLst/>
          </a:prstGeom>
        </p:spPr>
        <p:txBody>
          <a:bodyPr wrap="square">
            <a:spAutoFit/>
          </a:bodyPr>
          <a:lstStyle/>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Thì hàm  J(θ) sẽ bằng 0. Nhưng nếu hàm  hθ(x) không chính xác:</a:t>
            </a:r>
            <a:endParaRPr sz="1600" dirty="0">
              <a:solidFill>
                <a:schemeClr val="tx1">
                  <a:lumMod val="75000"/>
                  <a:lumOff val="25000"/>
                </a:schemeClr>
              </a:solidFill>
              <a:latin typeface="Times New Roman" panose="02020603050405020304" charset="0"/>
              <a:cs typeface="Times New Roman" panose="02020603050405020304" charset="0"/>
            </a:endParaRPr>
          </a:p>
          <a:p>
            <a:pPr>
              <a:lnSpc>
                <a:spcPct val="150000"/>
              </a:lnSpc>
            </a:pPr>
            <a:r>
              <a:rPr sz="1600" dirty="0">
                <a:solidFill>
                  <a:schemeClr val="tx1">
                    <a:lumMod val="75000"/>
                    <a:lumOff val="25000"/>
                  </a:schemeClr>
                </a:solidFill>
                <a:latin typeface="Times New Roman" panose="02020603050405020304" charset="0"/>
                <a:cs typeface="Times New Roman" panose="02020603050405020304" charset="0"/>
              </a:rPr>
              <a:t>Thì J(θ) sẽ &gt; 0. Trong trường hợp này là 0.5.</a:t>
            </a:r>
            <a:endParaRPr sz="1600" dirty="0">
              <a:solidFill>
                <a:schemeClr val="tx1">
                  <a:lumMod val="75000"/>
                  <a:lumOff val="25000"/>
                </a:schemeClr>
              </a:solidFill>
              <a:latin typeface="Times New Roman" panose="02020603050405020304" charset="0"/>
              <a:cs typeface="Times New Roman" panose="02020603050405020304" charset="0"/>
            </a:endParaRPr>
          </a:p>
        </p:txBody>
      </p:sp>
      <p:sp>
        <p:nvSpPr>
          <p:cNvPr id="57" name="矩形 56"/>
          <p:cNvSpPr/>
          <p:nvPr/>
        </p:nvSpPr>
        <p:spPr>
          <a:xfrm>
            <a:off x="1240484" y="1035203"/>
            <a:ext cx="3770743" cy="1446550"/>
          </a:xfrm>
          <a:prstGeom prst="rect">
            <a:avLst/>
          </a:prstGeom>
        </p:spPr>
        <p:txBody>
          <a:bodyPr wrap="square">
            <a:spAutoFit/>
          </a:bodyPr>
          <a:lstStyle/>
          <a:p>
            <a:r>
              <a:rPr lang="en-US" altLang="zh-CN" sz="4400" dirty="0">
                <a:solidFill>
                  <a:srgbClr val="FFB715"/>
                </a:solidFill>
                <a:latin typeface="+mj-lt"/>
                <a:cs typeface="Roboto Black" panose="02000000000000000000" pitchFamily="2" charset="0"/>
              </a:rPr>
              <a:t>Part </a:t>
            </a:r>
            <a:r>
              <a:rPr lang="en-US" altLang="zh-CN" sz="8800" dirty="0">
                <a:solidFill>
                  <a:srgbClr val="FFB715"/>
                </a:solidFill>
                <a:latin typeface="+mj-lt"/>
                <a:cs typeface="Roboto Black" panose="02000000000000000000" pitchFamily="2" charset="0"/>
              </a:rPr>
              <a:t>01</a:t>
            </a:r>
            <a:endParaRPr lang="zh-CN" altLang="en-US" sz="4400" dirty="0">
              <a:solidFill>
                <a:srgbClr val="FFB715"/>
              </a:solidFill>
              <a:latin typeface="+mj-lt"/>
              <a:cs typeface="Roboto Black" panose="02000000000000000000" pitchFamily="2" charset="0"/>
            </a:endParaRPr>
          </a:p>
        </p:txBody>
      </p:sp>
      <p:sp>
        <p:nvSpPr>
          <p:cNvPr id="58" name="矩形 57"/>
          <p:cNvSpPr/>
          <p:nvPr/>
        </p:nvSpPr>
        <p:spPr>
          <a:xfrm>
            <a:off x="4020185" y="1343025"/>
            <a:ext cx="4511675" cy="829945"/>
          </a:xfrm>
          <a:prstGeom prst="rect">
            <a:avLst/>
          </a:prstGeom>
        </p:spPr>
        <p:txBody>
          <a:bodyPr wrap="square">
            <a:spAutoFit/>
          </a:bodyPr>
          <a:lstStyle/>
          <a:p>
            <a:r>
              <a:rPr lang="en-US" altLang="zh-CN" sz="4800" dirty="0">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rPr>
              <a:t>Hàm J(θ) là gì?</a:t>
            </a:r>
            <a:endParaRPr lang="en-US" altLang="zh-CN" sz="4800" dirty="0">
              <a:solidFill>
                <a:schemeClr val="accent1"/>
              </a:solidFill>
              <a:effectLst>
                <a:outerShdw blurRad="38100" dist="25400" dir="5400000" algn="ctr" rotWithShape="0">
                  <a:srgbClr val="6E747A">
                    <a:alpha val="43000"/>
                  </a:srgbClr>
                </a:outerShdw>
              </a:effectLst>
              <a:latin typeface="Roboto Black" panose="02000000000000000000" pitchFamily="2" charset="0"/>
              <a:cs typeface="Roboto Black" panose="02000000000000000000" pitchFamily="2" charset="0"/>
              <a:sym typeface="+mn-ea"/>
            </a:endParaRPr>
          </a:p>
        </p:txBody>
      </p:sp>
      <p:pic>
        <p:nvPicPr>
          <p:cNvPr id="2" name="Picture 1"/>
          <p:cNvPicPr>
            <a:picLocks noChangeAspect="1"/>
          </p:cNvPicPr>
          <p:nvPr/>
        </p:nvPicPr>
        <p:blipFill>
          <a:blip r:embed="rId7"/>
          <a:stretch>
            <a:fillRect/>
          </a:stretch>
        </p:blipFill>
        <p:spPr>
          <a:xfrm>
            <a:off x="1126490" y="3192145"/>
            <a:ext cx="4674235" cy="3049905"/>
          </a:xfrm>
          <a:prstGeom prst="rect">
            <a:avLst/>
          </a:prstGeom>
        </p:spPr>
      </p:pic>
      <p:pic>
        <p:nvPicPr>
          <p:cNvPr id="9" name="图形 1"/>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8024495" y="2409190"/>
            <a:ext cx="3440430" cy="3440430"/>
          </a:xfrm>
          <a:prstGeom prst="rect">
            <a:avLst/>
          </a:prstGeom>
        </p:spPr>
      </p:pic>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grpSp>
        <p:nvGrpSpPr>
          <p:cNvPr id="3" name="组合 2"/>
          <p:cNvGrpSpPr/>
          <p:nvPr/>
        </p:nvGrpSpPr>
        <p:grpSpPr>
          <a:xfrm flipH="1">
            <a:off x="406399" y="447312"/>
            <a:ext cx="11379201" cy="6183086"/>
            <a:chOff x="406399" y="337457"/>
            <a:chExt cx="11379201" cy="6183086"/>
          </a:xfrm>
        </p:grpSpPr>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406399" y="3721100"/>
              <a:ext cx="3852008" cy="2799442"/>
            </a:xfrm>
            <a:prstGeom prst="rect">
              <a:avLst/>
            </a:prstGeom>
          </p:spPr>
        </p:pic>
      </p:grpSp>
      <p:pic>
        <p:nvPicPr>
          <p:cNvPr id="12" name="图形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757" y="5002121"/>
            <a:ext cx="250252" cy="1518421"/>
          </a:xfrm>
          <a:prstGeom prst="rect">
            <a:avLst/>
          </a:prstGeom>
        </p:spPr>
      </p:pic>
      <p:grpSp>
        <p:nvGrpSpPr>
          <p:cNvPr id="4" name="组合 3"/>
          <p:cNvGrpSpPr/>
          <p:nvPr/>
        </p:nvGrpSpPr>
        <p:grpSpPr>
          <a:xfrm>
            <a:off x="10435711" y="327933"/>
            <a:ext cx="1349887" cy="768520"/>
            <a:chOff x="10435711" y="327933"/>
            <a:chExt cx="1349887" cy="768520"/>
          </a:xfrm>
        </p:grpSpPr>
        <p:pic>
          <p:nvPicPr>
            <p:cNvPr id="8" name="图形 7"/>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0435711" y="327933"/>
              <a:ext cx="1349887" cy="768520"/>
            </a:xfrm>
            <a:prstGeom prst="rect">
              <a:avLst/>
            </a:prstGeom>
          </p:spPr>
        </p:pic>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2" name="图形 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7623810" y="2216785"/>
            <a:ext cx="3576955" cy="3576955"/>
          </a:xfrm>
          <a:prstGeom prst="rect">
            <a:avLst/>
          </a:prstGeom>
        </p:spPr>
      </p:pic>
      <p:sp>
        <p:nvSpPr>
          <p:cNvPr id="55" name="矩形 54"/>
          <p:cNvSpPr/>
          <p:nvPr/>
        </p:nvSpPr>
        <p:spPr>
          <a:xfrm>
            <a:off x="730885" y="2472690"/>
            <a:ext cx="1443355" cy="253365"/>
          </a:xfrm>
          <a:prstGeom prst="rect">
            <a:avLst/>
          </a:prstGeom>
        </p:spPr>
        <p:txBody>
          <a:bodyPr wrap="square">
            <a:noAutofit/>
          </a:bodyPr>
          <a:lstStyle/>
          <a:p>
            <a:pPr algn="dist"/>
            <a:r>
              <a:rPr lang="en-US" altLang="zh-CN" dirty="0">
                <a:solidFill>
                  <a:srgbClr val="8887FC"/>
                </a:solidFill>
                <a:latin typeface="+mj-ea"/>
                <a:ea typeface="+mj-ea"/>
                <a:cs typeface="Roboto Black" panose="02000000000000000000" pitchFamily="2" charset="0"/>
              </a:rPr>
              <a:t>Công thức:</a:t>
            </a:r>
            <a:endParaRPr lang="en-US" altLang="zh-CN" dirty="0">
              <a:solidFill>
                <a:srgbClr val="8887FC"/>
              </a:solidFill>
              <a:latin typeface="+mj-ea"/>
              <a:ea typeface="+mj-ea"/>
              <a:cs typeface="Roboto Black" panose="02000000000000000000" pitchFamily="2" charset="0"/>
            </a:endParaRPr>
          </a:p>
        </p:txBody>
      </p:sp>
      <p:sp>
        <p:nvSpPr>
          <p:cNvPr id="56" name="矩形 55"/>
          <p:cNvSpPr/>
          <p:nvPr/>
        </p:nvSpPr>
        <p:spPr>
          <a:xfrm>
            <a:off x="1240774" y="4800928"/>
            <a:ext cx="5640365" cy="344805"/>
          </a:xfrm>
          <a:prstGeom prst="rect">
            <a:avLst/>
          </a:prstGeom>
        </p:spPr>
        <p:txBody>
          <a:bodyPr wrap="square">
            <a:spAutoFit/>
          </a:bodyPr>
          <a:lstStyle/>
          <a:p>
            <a:pPr>
              <a:lnSpc>
                <a:spcPct val="150000"/>
              </a:lnSpc>
            </a:pPr>
            <a:endParaRPr lang="zh-CN" altLang="en-US" sz="1100" dirty="0">
              <a:solidFill>
                <a:schemeClr val="tx1">
                  <a:lumMod val="75000"/>
                  <a:lumOff val="25000"/>
                </a:schemeClr>
              </a:solidFill>
              <a:cs typeface="Manrope SemiBold" charset="0"/>
            </a:endParaRPr>
          </a:p>
        </p:txBody>
      </p:sp>
      <p:sp>
        <p:nvSpPr>
          <p:cNvPr id="57" name="矩形 56"/>
          <p:cNvSpPr/>
          <p:nvPr/>
        </p:nvSpPr>
        <p:spPr>
          <a:xfrm>
            <a:off x="1240484" y="1035203"/>
            <a:ext cx="3770743" cy="1446550"/>
          </a:xfrm>
          <a:prstGeom prst="rect">
            <a:avLst/>
          </a:prstGeom>
        </p:spPr>
        <p:txBody>
          <a:bodyPr wrap="square">
            <a:spAutoFit/>
          </a:bodyPr>
          <a:lstStyle/>
          <a:p>
            <a:r>
              <a:rPr lang="en-US" altLang="zh-CN" sz="4400" dirty="0">
                <a:solidFill>
                  <a:srgbClr val="FFB715"/>
                </a:solidFill>
                <a:latin typeface="+mj-lt"/>
                <a:cs typeface="Roboto Black" panose="02000000000000000000" pitchFamily="2" charset="0"/>
              </a:rPr>
              <a:t>Part </a:t>
            </a:r>
            <a:r>
              <a:rPr lang="en-US" altLang="zh-CN" sz="8800" dirty="0">
                <a:solidFill>
                  <a:srgbClr val="FFB715"/>
                </a:solidFill>
                <a:latin typeface="+mj-lt"/>
                <a:cs typeface="Roboto Black" panose="02000000000000000000" pitchFamily="2" charset="0"/>
              </a:rPr>
              <a:t>02</a:t>
            </a:r>
            <a:endParaRPr lang="zh-CN" altLang="en-US" sz="4400" dirty="0">
              <a:solidFill>
                <a:srgbClr val="FFB715"/>
              </a:solidFill>
              <a:latin typeface="+mj-lt"/>
              <a:cs typeface="Roboto Black" panose="02000000000000000000" pitchFamily="2" charset="0"/>
            </a:endParaRPr>
          </a:p>
        </p:txBody>
      </p:sp>
      <p:sp>
        <p:nvSpPr>
          <p:cNvPr id="58" name="矩形 57"/>
          <p:cNvSpPr/>
          <p:nvPr/>
        </p:nvSpPr>
        <p:spPr>
          <a:xfrm>
            <a:off x="4103699" y="904310"/>
            <a:ext cx="5942231" cy="1568450"/>
          </a:xfrm>
          <a:prstGeom prst="rect">
            <a:avLst/>
          </a:prstGeom>
        </p:spPr>
        <p:txBody>
          <a:bodyPr wrap="square">
            <a:spAutoFit/>
          </a:bodyPr>
          <a:lstStyle/>
          <a:p>
            <a:r>
              <a:rPr lang="en-US" altLang="zh-CN" sz="4800" dirty="0">
                <a:solidFill>
                  <a:srgbClr val="8887FC"/>
                </a:solidFill>
                <a:latin typeface="Roboto Black" panose="02000000000000000000" pitchFamily="2" charset="0"/>
                <a:cs typeface="Roboto Black" panose="02000000000000000000" pitchFamily="2" charset="0"/>
              </a:rPr>
              <a:t>Hàm  J(θ) cho Linear Regression</a:t>
            </a:r>
            <a:endParaRPr lang="en-US" altLang="zh-CN" sz="4800" dirty="0">
              <a:solidFill>
                <a:srgbClr val="8887FC"/>
              </a:solidFill>
              <a:latin typeface="Roboto Black" panose="02000000000000000000" pitchFamily="2" charset="0"/>
              <a:cs typeface="Roboto Black" panose="02000000000000000000" pitchFamily="2" charset="0"/>
            </a:endParaRPr>
          </a:p>
        </p:txBody>
      </p:sp>
      <p:pic>
        <p:nvPicPr>
          <p:cNvPr id="5" name="Picture 4"/>
          <p:cNvPicPr>
            <a:picLocks noChangeAspect="1"/>
          </p:cNvPicPr>
          <p:nvPr/>
        </p:nvPicPr>
        <p:blipFill>
          <a:blip r:embed="rId9"/>
          <a:stretch>
            <a:fillRect/>
          </a:stretch>
        </p:blipFill>
        <p:spPr>
          <a:xfrm>
            <a:off x="536575" y="2973705"/>
            <a:ext cx="3019425" cy="600075"/>
          </a:xfrm>
          <a:prstGeom prst="rect">
            <a:avLst/>
          </a:prstGeom>
        </p:spPr>
      </p:pic>
      <p:sp>
        <p:nvSpPr>
          <p:cNvPr id="9" name="Text Box 8"/>
          <p:cNvSpPr txBox="1"/>
          <p:nvPr/>
        </p:nvSpPr>
        <p:spPr>
          <a:xfrm>
            <a:off x="795655" y="3730625"/>
            <a:ext cx="1313815" cy="368300"/>
          </a:xfrm>
          <a:prstGeom prst="rect">
            <a:avLst/>
          </a:prstGeom>
          <a:noFill/>
        </p:spPr>
        <p:txBody>
          <a:bodyPr wrap="square" rtlCol="0">
            <a:spAutoFit/>
          </a:bodyPr>
          <a:p>
            <a:r>
              <a:rPr lang="en-US" altLang="zh-CN" dirty="0">
                <a:solidFill>
                  <a:srgbClr val="8887FC"/>
                </a:solidFill>
                <a:latin typeface="+mj-ea"/>
                <a:ea typeface="+mj-ea"/>
                <a:cs typeface="Roboto Black" panose="02000000000000000000" pitchFamily="2" charset="0"/>
              </a:rPr>
              <a:t>Phân tích:</a:t>
            </a:r>
            <a:endParaRPr lang="en-US"/>
          </a:p>
        </p:txBody>
      </p:sp>
      <p:pic>
        <p:nvPicPr>
          <p:cNvPr id="11" name="Picture 10"/>
          <p:cNvPicPr>
            <a:picLocks noChangeAspect="1"/>
          </p:cNvPicPr>
          <p:nvPr/>
        </p:nvPicPr>
        <p:blipFill>
          <a:blip r:embed="rId10"/>
          <a:stretch>
            <a:fillRect/>
          </a:stretch>
        </p:blipFill>
        <p:spPr>
          <a:xfrm>
            <a:off x="795655" y="4098925"/>
            <a:ext cx="324485" cy="616585"/>
          </a:xfrm>
          <a:prstGeom prst="rect">
            <a:avLst/>
          </a:prstGeom>
        </p:spPr>
      </p:pic>
      <p:sp>
        <p:nvSpPr>
          <p:cNvPr id="13" name="Text Box 12"/>
          <p:cNvSpPr txBox="1"/>
          <p:nvPr/>
        </p:nvSpPr>
        <p:spPr>
          <a:xfrm>
            <a:off x="1165860" y="4091940"/>
            <a:ext cx="6220460" cy="583565"/>
          </a:xfrm>
          <a:prstGeom prst="rect">
            <a:avLst/>
          </a:prstGeom>
          <a:noFill/>
        </p:spPr>
        <p:txBody>
          <a:bodyPr wrap="square" rtlCol="0">
            <a:spAutoFit/>
          </a:bodyPr>
          <a:p>
            <a:pPr algn="just"/>
            <a:r>
              <a:rPr lang="en-US" sz="1600">
                <a:latin typeface="Times New Roman" panose="02020603050405020304" charset="0"/>
                <a:cs typeface="Times New Roman" panose="02020603050405020304" charset="0"/>
              </a:rPr>
              <a:t>là tổng của tất cả các  training example (mẫu train). Bước này tương tự bước tính tổng trong việc tính trung bình.</a:t>
            </a:r>
            <a:endParaRPr lang="en-US" sz="1600">
              <a:latin typeface="Times New Roman" panose="02020603050405020304" charset="0"/>
              <a:cs typeface="Times New Roman" panose="02020603050405020304" charset="0"/>
            </a:endParaRPr>
          </a:p>
        </p:txBody>
      </p:sp>
      <p:sp>
        <p:nvSpPr>
          <p:cNvPr id="14" name="Text Box 13"/>
          <p:cNvSpPr txBox="1"/>
          <p:nvPr/>
        </p:nvSpPr>
        <p:spPr>
          <a:xfrm>
            <a:off x="1165860" y="4756150"/>
            <a:ext cx="5486400" cy="337185"/>
          </a:xfrm>
          <a:prstGeom prst="rect">
            <a:avLst/>
          </a:prstGeom>
          <a:noFill/>
        </p:spPr>
        <p:txBody>
          <a:bodyPr wrap="square" rtlCol="0">
            <a:spAutoFit/>
          </a:bodyPr>
          <a:p>
            <a:r>
              <a:rPr lang="en-US" sz="1600">
                <a:latin typeface="Times New Roman" panose="02020603050405020304" charset="0"/>
                <a:cs typeface="Times New Roman" panose="02020603050405020304" charset="0"/>
              </a:rPr>
              <a:t>là kết quả dự đoán dựa trên hàm h0(x)</a:t>
            </a:r>
            <a:endParaRPr lang="en-US" sz="1600">
              <a:latin typeface="Times New Roman" panose="02020603050405020304" charset="0"/>
              <a:cs typeface="Times New Roman" panose="02020603050405020304" charset="0"/>
            </a:endParaRPr>
          </a:p>
        </p:txBody>
      </p:sp>
      <p:sp>
        <p:nvSpPr>
          <p:cNvPr id="15" name="Text Box 14"/>
          <p:cNvSpPr txBox="1"/>
          <p:nvPr/>
        </p:nvSpPr>
        <p:spPr>
          <a:xfrm>
            <a:off x="1500505" y="5082540"/>
            <a:ext cx="6264275" cy="614045"/>
          </a:xfrm>
          <a:prstGeom prst="rect">
            <a:avLst/>
          </a:prstGeom>
          <a:noFill/>
        </p:spPr>
        <p:txBody>
          <a:bodyPr wrap="square" rtlCol="0">
            <a:spAutoFit/>
          </a:bodyPr>
          <a:p>
            <a:pPr algn="just">
              <a:buClrTx/>
              <a:buSzTx/>
              <a:buFontTx/>
            </a:pPr>
            <a:r>
              <a:rPr lang="en-US"/>
              <a:t> </a:t>
            </a:r>
            <a:r>
              <a:rPr lang="en-US" sz="1600">
                <a:latin typeface="Times New Roman" panose="02020603050405020304" charset="0"/>
                <a:cs typeface="Times New Roman" panose="02020603050405020304" charset="0"/>
              </a:rPr>
              <a:t>là bình phương của sai số khi dự đoán. Vì thế hàm J(θ) còn có tên gọi khác là “hàm sai số bình phương”.</a:t>
            </a:r>
            <a:endParaRPr lang="en-US" sz="1600">
              <a:latin typeface="Times New Roman" panose="02020603050405020304" charset="0"/>
              <a:cs typeface="Times New Roman" panose="02020603050405020304" charset="0"/>
            </a:endParaRPr>
          </a:p>
        </p:txBody>
      </p:sp>
      <p:sp>
        <p:nvSpPr>
          <p:cNvPr id="16" name="Text Box 15"/>
          <p:cNvSpPr txBox="1"/>
          <p:nvPr/>
        </p:nvSpPr>
        <p:spPr>
          <a:xfrm>
            <a:off x="1165860" y="5750560"/>
            <a:ext cx="6598920" cy="583565"/>
          </a:xfrm>
          <a:prstGeom prst="rect">
            <a:avLst/>
          </a:prstGeom>
          <a:noFill/>
        </p:spPr>
        <p:txBody>
          <a:bodyPr wrap="square" rtlCol="0">
            <a:spAutoFit/>
          </a:bodyPr>
          <a:p>
            <a:r>
              <a:rPr lang="en-US" sz="1600">
                <a:latin typeface="Times New Roman" panose="02020603050405020304" charset="0"/>
                <a:cs typeface="Times New Roman" panose="02020603050405020304" charset="0"/>
              </a:rPr>
              <a:t>Kết quả được chia 2  (1/2m)  để thuận tiện cho việc sử dụng  Gradient Descent   vì các phép tính tích phân sẽ triệt tiêu 1/2 </a:t>
            </a:r>
            <a:endParaRPr lang="en-US"/>
          </a:p>
        </p:txBody>
      </p:sp>
      <p:pic>
        <p:nvPicPr>
          <p:cNvPr id="17" name="Picture 16"/>
          <p:cNvPicPr>
            <a:picLocks noChangeAspect="1"/>
          </p:cNvPicPr>
          <p:nvPr/>
        </p:nvPicPr>
        <p:blipFill>
          <a:blip r:embed="rId11"/>
          <a:stretch>
            <a:fillRect/>
          </a:stretch>
        </p:blipFill>
        <p:spPr>
          <a:xfrm>
            <a:off x="730885" y="4788535"/>
            <a:ext cx="505460" cy="297815"/>
          </a:xfrm>
          <a:prstGeom prst="rect">
            <a:avLst/>
          </a:prstGeom>
        </p:spPr>
      </p:pic>
      <p:pic>
        <p:nvPicPr>
          <p:cNvPr id="18" name="Picture 17"/>
          <p:cNvPicPr>
            <a:picLocks noChangeAspect="1"/>
          </p:cNvPicPr>
          <p:nvPr/>
        </p:nvPicPr>
        <p:blipFill>
          <a:blip r:embed="rId12"/>
          <a:stretch>
            <a:fillRect/>
          </a:stretch>
        </p:blipFill>
        <p:spPr>
          <a:xfrm>
            <a:off x="501650" y="5240655"/>
            <a:ext cx="998220" cy="338455"/>
          </a:xfrm>
          <a:prstGeom prst="rect">
            <a:avLst/>
          </a:prstGeom>
        </p:spPr>
      </p:pic>
    </p:spTree>
    <p:custDataLst>
      <p:tags r:id="rId1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157345" y="225425"/>
            <a:ext cx="6477000" cy="1445260"/>
          </a:xfrm>
          <a:prstGeom prst="rect">
            <a:avLst/>
          </a:prstGeom>
        </p:spPr>
        <p:txBody>
          <a:bodyPr wrap="square">
            <a:spAutoFit/>
          </a:bodyPr>
          <a:lstStyle/>
          <a:p>
            <a:r>
              <a:rPr lang="en-US" altLang="zh-CN" sz="4400" dirty="0">
                <a:solidFill>
                  <a:srgbClr val="8887FC"/>
                </a:solidFill>
                <a:latin typeface="Roboto Black" panose="02000000000000000000" pitchFamily="2" charset="0"/>
                <a:cs typeface="Roboto Black" panose="02000000000000000000" pitchFamily="2" charset="0"/>
                <a:sym typeface="+mn-ea"/>
              </a:rPr>
              <a:t>Hàm  J(θ) cho Linear Regression</a:t>
            </a:r>
            <a:endParaRPr lang="zh-CN" altLang="en-US" sz="4400" dirty="0">
              <a:solidFill>
                <a:srgbClr val="8887FC"/>
              </a:solidFill>
              <a:latin typeface="Roboto Black" panose="02000000000000000000" pitchFamily="2" charset="0"/>
              <a:cs typeface="Roboto Black" panose="02000000000000000000" pitchFamily="2" charset="0"/>
            </a:endParaRPr>
          </a:p>
        </p:txBody>
      </p:sp>
      <p:sp>
        <p:nvSpPr>
          <p:cNvPr id="6" name="Rectangle 59"/>
          <p:cNvSpPr/>
          <p:nvPr/>
        </p:nvSpPr>
        <p:spPr>
          <a:xfrm>
            <a:off x="4870450" y="4091940"/>
            <a:ext cx="6179185" cy="1506855"/>
          </a:xfrm>
          <a:prstGeom prst="rect">
            <a:avLst/>
          </a:prstGeom>
        </p:spPr>
        <p:txBody>
          <a:bodyPr wrap="square">
            <a:spAutoFit/>
          </a:bodyPr>
          <a:lstStyle/>
          <a:p>
            <a:r>
              <a:rPr lang="en-US" altLang="zh-CN" sz="2000" kern="0" dirty="0">
                <a:solidFill>
                  <a:schemeClr val="accent1"/>
                </a:solidFill>
                <a:latin typeface="Roboto Black" panose="02000000000000000000" pitchFamily="2" charset="0"/>
                <a:ea typeface="Roboto Black" panose="02000000000000000000" pitchFamily="2" charset="0"/>
                <a:cs typeface="+mn-ea"/>
              </a:rPr>
              <a:t>J(θ) “vectorized”:</a:t>
            </a:r>
            <a:endParaRPr lang="en-US" altLang="zh-CN" sz="2000" kern="0" dirty="0">
              <a:solidFill>
                <a:schemeClr val="accent1"/>
              </a:solidFill>
              <a:latin typeface="Roboto Black" panose="02000000000000000000" pitchFamily="2" charset="0"/>
              <a:ea typeface="Roboto Black" panose="02000000000000000000" pitchFamily="2" charset="0"/>
              <a:cs typeface="+mn-ea"/>
            </a:endParaRPr>
          </a:p>
          <a:p>
            <a:pPr algn="l">
              <a:lnSpc>
                <a:spcPct val="150000"/>
              </a:lnSpc>
              <a:buClrTx/>
              <a:buSzTx/>
              <a:buFontTx/>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Hàm J(θ) “vectorized” có chức năng giống hoàn toàn hàm J(θ) thông thường, tốc độ cũng tương đồng nhưng không cần dùng hàm tổng (       ).Bạn có thể lựa chọn giữa 2 cách thiết kế hàm J(θ) tùy ý.</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p:txBody>
      </p:sp>
      <p:sp>
        <p:nvSpPr>
          <p:cNvPr id="11" name="TextBox 65"/>
          <p:cNvSpPr txBox="1"/>
          <p:nvPr/>
        </p:nvSpPr>
        <p:spPr>
          <a:xfrm>
            <a:off x="567900" y="3539740"/>
            <a:ext cx="6216186" cy="460375"/>
          </a:xfrm>
          <a:prstGeom prst="rect">
            <a:avLst/>
          </a:prstGeom>
          <a:noFill/>
        </p:spPr>
        <p:txBody>
          <a:bodyPr wrap="square" lIns="91440" tIns="45720" rIns="91440" bIns="45720" rtlCol="0">
            <a:spAutoFit/>
          </a:bodyPr>
          <a:lstStyle/>
          <a:p>
            <a:pPr>
              <a:lnSpc>
                <a:spcPct val="150000"/>
              </a:lnSpc>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Đồ thị hàm J(θ) trong Linear Regression có dạng lõm (convex):</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p:txBody>
      </p:sp>
      <p:sp>
        <p:nvSpPr>
          <p:cNvPr id="12" name="Oval 67"/>
          <p:cNvSpPr/>
          <p:nvPr/>
        </p:nvSpPr>
        <p:spPr>
          <a:xfrm>
            <a:off x="364969" y="1607859"/>
            <a:ext cx="540108" cy="540108"/>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dirty="0">
              <a:cs typeface="Roboto Black" panose="02000000000000000000" pitchFamily="2" charset="0"/>
            </a:endParaRPr>
          </a:p>
        </p:txBody>
      </p:sp>
      <p:sp>
        <p:nvSpPr>
          <p:cNvPr id="13" name="Oval 67"/>
          <p:cNvSpPr/>
          <p:nvPr/>
        </p:nvSpPr>
        <p:spPr>
          <a:xfrm>
            <a:off x="515689" y="1696222"/>
            <a:ext cx="241208" cy="255433"/>
          </a:xfrm>
          <a:custGeom>
            <a:avLst/>
            <a:gdLst>
              <a:gd name="T0" fmla="*/ 7776 w 10880"/>
              <a:gd name="T1" fmla="*/ 9792 h 11520"/>
              <a:gd name="T2" fmla="*/ 7232 w 10880"/>
              <a:gd name="T3" fmla="*/ 8800 h 11520"/>
              <a:gd name="T4" fmla="*/ 8000 w 10880"/>
              <a:gd name="T5" fmla="*/ 9120 h 11520"/>
              <a:gd name="T6" fmla="*/ 9408 w 10880"/>
              <a:gd name="T7" fmla="*/ 8160 h 11520"/>
              <a:gd name="T8" fmla="*/ 8224 w 10880"/>
              <a:gd name="T9" fmla="*/ 9792 h 11520"/>
              <a:gd name="T10" fmla="*/ 8000 w 10880"/>
              <a:gd name="T11" fmla="*/ 4480 h 11520"/>
              <a:gd name="T12" fmla="*/ 1920 w 10880"/>
              <a:gd name="T13" fmla="*/ 4800 h 11520"/>
              <a:gd name="T14" fmla="*/ 8000 w 10880"/>
              <a:gd name="T15" fmla="*/ 5120 h 11520"/>
              <a:gd name="T16" fmla="*/ 8000 w 10880"/>
              <a:gd name="T17" fmla="*/ 4480 h 11520"/>
              <a:gd name="T18" fmla="*/ 2240 w 10880"/>
              <a:gd name="T19" fmla="*/ 6400 h 11520"/>
              <a:gd name="T20" fmla="*/ 2240 w 10880"/>
              <a:gd name="T21" fmla="*/ 7040 h 11520"/>
              <a:gd name="T22" fmla="*/ 4480 w 10880"/>
              <a:gd name="T23" fmla="*/ 6720 h 11520"/>
              <a:gd name="T24" fmla="*/ 4160 w 10880"/>
              <a:gd name="T25" fmla="*/ 8320 h 11520"/>
              <a:gd name="T26" fmla="*/ 1920 w 10880"/>
              <a:gd name="T27" fmla="*/ 8640 h 11520"/>
              <a:gd name="T28" fmla="*/ 4160 w 10880"/>
              <a:gd name="T29" fmla="*/ 8960 h 11520"/>
              <a:gd name="T30" fmla="*/ 4160 w 10880"/>
              <a:gd name="T31" fmla="*/ 8320 h 11520"/>
              <a:gd name="T32" fmla="*/ 2240 w 10880"/>
              <a:gd name="T33" fmla="*/ 2560 h 11520"/>
              <a:gd name="T34" fmla="*/ 2240 w 10880"/>
              <a:gd name="T35" fmla="*/ 3200 h 11520"/>
              <a:gd name="T36" fmla="*/ 8320 w 10880"/>
              <a:gd name="T37" fmla="*/ 2880 h 11520"/>
              <a:gd name="T38" fmla="*/ 9920 w 10880"/>
              <a:gd name="T39" fmla="*/ 0 h 11520"/>
              <a:gd name="T40" fmla="*/ 0 w 10880"/>
              <a:gd name="T41" fmla="*/ 320 h 11520"/>
              <a:gd name="T42" fmla="*/ 320 w 10880"/>
              <a:gd name="T43" fmla="*/ 11520 h 11520"/>
              <a:gd name="T44" fmla="*/ 5440 w 10880"/>
              <a:gd name="T45" fmla="*/ 11200 h 11520"/>
              <a:gd name="T46" fmla="*/ 640 w 10880"/>
              <a:gd name="T47" fmla="*/ 10880 h 11520"/>
              <a:gd name="T48" fmla="*/ 9600 w 10880"/>
              <a:gd name="T49" fmla="*/ 640 h 11520"/>
              <a:gd name="T50" fmla="*/ 9920 w 10880"/>
              <a:gd name="T51" fmla="*/ 5760 h 11520"/>
              <a:gd name="T52" fmla="*/ 10240 w 10880"/>
              <a:gd name="T53" fmla="*/ 320 h 11520"/>
              <a:gd name="T54" fmla="*/ 8320 w 10880"/>
              <a:gd name="T55" fmla="*/ 7040 h 11520"/>
              <a:gd name="T56" fmla="*/ 8320 w 10880"/>
              <a:gd name="T57" fmla="*/ 10880 h 11520"/>
              <a:gd name="T58" fmla="*/ 8320 w 10880"/>
              <a:gd name="T59" fmla="*/ 7040 h 11520"/>
              <a:gd name="T60" fmla="*/ 5760 w 10880"/>
              <a:gd name="T61" fmla="*/ 8960 h 11520"/>
              <a:gd name="T62" fmla="*/ 10880 w 10880"/>
              <a:gd name="T63" fmla="*/ 896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80" h="11520">
                <a:moveTo>
                  <a:pt x="8000" y="9888"/>
                </a:moveTo>
                <a:cubicBezTo>
                  <a:pt x="7904" y="9888"/>
                  <a:pt x="7840" y="9856"/>
                  <a:pt x="7776" y="9792"/>
                </a:cubicBezTo>
                <a:lnTo>
                  <a:pt x="7232" y="9248"/>
                </a:lnTo>
                <a:cubicBezTo>
                  <a:pt x="7104" y="9120"/>
                  <a:pt x="7104" y="8928"/>
                  <a:pt x="7232" y="8800"/>
                </a:cubicBezTo>
                <a:cubicBezTo>
                  <a:pt x="7360" y="8672"/>
                  <a:pt x="7552" y="8672"/>
                  <a:pt x="7680" y="8800"/>
                </a:cubicBezTo>
                <a:lnTo>
                  <a:pt x="8000" y="9120"/>
                </a:lnTo>
                <a:lnTo>
                  <a:pt x="8960" y="8160"/>
                </a:lnTo>
                <a:cubicBezTo>
                  <a:pt x="9088" y="8032"/>
                  <a:pt x="9280" y="8032"/>
                  <a:pt x="9408" y="8160"/>
                </a:cubicBezTo>
                <a:cubicBezTo>
                  <a:pt x="9536" y="8288"/>
                  <a:pt x="9536" y="8480"/>
                  <a:pt x="9408" y="8608"/>
                </a:cubicBezTo>
                <a:lnTo>
                  <a:pt x="8224" y="9792"/>
                </a:lnTo>
                <a:cubicBezTo>
                  <a:pt x="8160" y="9856"/>
                  <a:pt x="8096" y="9888"/>
                  <a:pt x="8000" y="9888"/>
                </a:cubicBezTo>
                <a:close/>
                <a:moveTo>
                  <a:pt x="8000" y="4480"/>
                </a:moveTo>
                <a:lnTo>
                  <a:pt x="2240" y="4480"/>
                </a:lnTo>
                <a:cubicBezTo>
                  <a:pt x="2080" y="4480"/>
                  <a:pt x="1920" y="4640"/>
                  <a:pt x="1920" y="4800"/>
                </a:cubicBezTo>
                <a:cubicBezTo>
                  <a:pt x="1920" y="4960"/>
                  <a:pt x="2080" y="5120"/>
                  <a:pt x="2240" y="5120"/>
                </a:cubicBezTo>
                <a:lnTo>
                  <a:pt x="8000" y="5120"/>
                </a:lnTo>
                <a:cubicBezTo>
                  <a:pt x="8160" y="5120"/>
                  <a:pt x="8320" y="4960"/>
                  <a:pt x="8320" y="4800"/>
                </a:cubicBezTo>
                <a:cubicBezTo>
                  <a:pt x="8320" y="4640"/>
                  <a:pt x="8160" y="4480"/>
                  <a:pt x="8000" y="4480"/>
                </a:cubicBezTo>
                <a:close/>
                <a:moveTo>
                  <a:pt x="4160" y="6400"/>
                </a:moveTo>
                <a:lnTo>
                  <a:pt x="2240" y="6400"/>
                </a:lnTo>
                <a:cubicBezTo>
                  <a:pt x="2080" y="6400"/>
                  <a:pt x="1920" y="6528"/>
                  <a:pt x="1920" y="6720"/>
                </a:cubicBezTo>
                <a:cubicBezTo>
                  <a:pt x="1920" y="6880"/>
                  <a:pt x="2080" y="7040"/>
                  <a:pt x="2240" y="7040"/>
                </a:cubicBezTo>
                <a:lnTo>
                  <a:pt x="4160" y="7040"/>
                </a:lnTo>
                <a:cubicBezTo>
                  <a:pt x="4352" y="7040"/>
                  <a:pt x="4480" y="6880"/>
                  <a:pt x="4480" y="6720"/>
                </a:cubicBezTo>
                <a:cubicBezTo>
                  <a:pt x="4480" y="6528"/>
                  <a:pt x="4352" y="6400"/>
                  <a:pt x="4160" y="6400"/>
                </a:cubicBezTo>
                <a:close/>
                <a:moveTo>
                  <a:pt x="4160" y="8320"/>
                </a:moveTo>
                <a:lnTo>
                  <a:pt x="2240" y="8320"/>
                </a:lnTo>
                <a:cubicBezTo>
                  <a:pt x="2080" y="8320"/>
                  <a:pt x="1920" y="8448"/>
                  <a:pt x="1920" y="8640"/>
                </a:cubicBezTo>
                <a:cubicBezTo>
                  <a:pt x="1920" y="8800"/>
                  <a:pt x="2080" y="8960"/>
                  <a:pt x="2240" y="8960"/>
                </a:cubicBezTo>
                <a:lnTo>
                  <a:pt x="4160" y="8960"/>
                </a:lnTo>
                <a:cubicBezTo>
                  <a:pt x="4320" y="8960"/>
                  <a:pt x="4480" y="8800"/>
                  <a:pt x="4480" y="8640"/>
                </a:cubicBezTo>
                <a:cubicBezTo>
                  <a:pt x="4480" y="8448"/>
                  <a:pt x="4320" y="8320"/>
                  <a:pt x="4160" y="8320"/>
                </a:cubicBezTo>
                <a:close/>
                <a:moveTo>
                  <a:pt x="8000" y="2560"/>
                </a:moveTo>
                <a:lnTo>
                  <a:pt x="2240" y="2560"/>
                </a:lnTo>
                <a:cubicBezTo>
                  <a:pt x="2080" y="2560"/>
                  <a:pt x="1920" y="2720"/>
                  <a:pt x="1920" y="2880"/>
                </a:cubicBezTo>
                <a:cubicBezTo>
                  <a:pt x="1920" y="3040"/>
                  <a:pt x="2080" y="3200"/>
                  <a:pt x="2240" y="3200"/>
                </a:cubicBezTo>
                <a:lnTo>
                  <a:pt x="8000" y="3200"/>
                </a:lnTo>
                <a:cubicBezTo>
                  <a:pt x="8160" y="3200"/>
                  <a:pt x="8320" y="3040"/>
                  <a:pt x="8320" y="2880"/>
                </a:cubicBezTo>
                <a:cubicBezTo>
                  <a:pt x="8320" y="2720"/>
                  <a:pt x="8160" y="2560"/>
                  <a:pt x="8000" y="2560"/>
                </a:cubicBezTo>
                <a:close/>
                <a:moveTo>
                  <a:pt x="9920" y="0"/>
                </a:moveTo>
                <a:lnTo>
                  <a:pt x="320" y="0"/>
                </a:lnTo>
                <a:cubicBezTo>
                  <a:pt x="160" y="0"/>
                  <a:pt x="0" y="160"/>
                  <a:pt x="0" y="320"/>
                </a:cubicBezTo>
                <a:lnTo>
                  <a:pt x="0" y="11200"/>
                </a:lnTo>
                <a:cubicBezTo>
                  <a:pt x="0" y="11360"/>
                  <a:pt x="160" y="11520"/>
                  <a:pt x="320" y="11520"/>
                </a:cubicBezTo>
                <a:lnTo>
                  <a:pt x="5120" y="11520"/>
                </a:lnTo>
                <a:cubicBezTo>
                  <a:pt x="5312" y="11520"/>
                  <a:pt x="5440" y="11392"/>
                  <a:pt x="5440" y="11200"/>
                </a:cubicBezTo>
                <a:cubicBezTo>
                  <a:pt x="5440" y="11008"/>
                  <a:pt x="5312" y="10880"/>
                  <a:pt x="5120" y="10880"/>
                </a:cubicBezTo>
                <a:lnTo>
                  <a:pt x="640" y="10880"/>
                </a:lnTo>
                <a:lnTo>
                  <a:pt x="640" y="640"/>
                </a:lnTo>
                <a:lnTo>
                  <a:pt x="9600" y="640"/>
                </a:lnTo>
                <a:lnTo>
                  <a:pt x="9600" y="5440"/>
                </a:lnTo>
                <a:cubicBezTo>
                  <a:pt x="9600" y="5632"/>
                  <a:pt x="9728" y="5760"/>
                  <a:pt x="9920" y="5760"/>
                </a:cubicBezTo>
                <a:cubicBezTo>
                  <a:pt x="10112" y="5760"/>
                  <a:pt x="10240" y="5632"/>
                  <a:pt x="10240" y="5440"/>
                </a:cubicBezTo>
                <a:lnTo>
                  <a:pt x="10240" y="320"/>
                </a:lnTo>
                <a:cubicBezTo>
                  <a:pt x="10240" y="160"/>
                  <a:pt x="10080" y="0"/>
                  <a:pt x="9920" y="0"/>
                </a:cubicBezTo>
                <a:close/>
                <a:moveTo>
                  <a:pt x="8320" y="7040"/>
                </a:moveTo>
                <a:cubicBezTo>
                  <a:pt x="9376" y="7040"/>
                  <a:pt x="10240" y="7904"/>
                  <a:pt x="10240" y="8960"/>
                </a:cubicBezTo>
                <a:cubicBezTo>
                  <a:pt x="10240" y="10016"/>
                  <a:pt x="9376" y="10880"/>
                  <a:pt x="8320" y="10880"/>
                </a:cubicBezTo>
                <a:cubicBezTo>
                  <a:pt x="7264" y="10880"/>
                  <a:pt x="6400" y="10016"/>
                  <a:pt x="6400" y="8960"/>
                </a:cubicBezTo>
                <a:cubicBezTo>
                  <a:pt x="6400" y="7904"/>
                  <a:pt x="7264" y="7040"/>
                  <a:pt x="8320" y="7040"/>
                </a:cubicBezTo>
                <a:close/>
                <a:moveTo>
                  <a:pt x="8320" y="6400"/>
                </a:moveTo>
                <a:cubicBezTo>
                  <a:pt x="6912" y="6400"/>
                  <a:pt x="5760" y="7552"/>
                  <a:pt x="5760" y="8960"/>
                </a:cubicBezTo>
                <a:cubicBezTo>
                  <a:pt x="5760" y="10368"/>
                  <a:pt x="6912" y="11520"/>
                  <a:pt x="8320" y="11520"/>
                </a:cubicBezTo>
                <a:cubicBezTo>
                  <a:pt x="9728" y="11520"/>
                  <a:pt x="10880" y="10368"/>
                  <a:pt x="10880" y="8960"/>
                </a:cubicBezTo>
                <a:cubicBezTo>
                  <a:pt x="10880" y="7552"/>
                  <a:pt x="9728" y="6400"/>
                  <a:pt x="8320" y="6400"/>
                </a:cubicBezTo>
                <a:close/>
              </a:path>
            </a:pathLst>
          </a:cu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cs typeface="Roboto Black" panose="02000000000000000000" pitchFamily="2" charset="0"/>
            </a:endParaRPr>
          </a:p>
        </p:txBody>
      </p:sp>
      <p:sp>
        <p:nvSpPr>
          <p:cNvPr id="16" name="TextBox 78"/>
          <p:cNvSpPr txBox="1"/>
          <p:nvPr/>
        </p:nvSpPr>
        <p:spPr>
          <a:xfrm>
            <a:off x="515620" y="2148205"/>
            <a:ext cx="7500620" cy="790575"/>
          </a:xfrm>
          <a:prstGeom prst="rect">
            <a:avLst/>
          </a:prstGeom>
          <a:noFill/>
        </p:spPr>
        <p:txBody>
          <a:bodyPr wrap="square" lIns="52906" tIns="26453" rIns="52906" bIns="26453">
            <a:spAutoFit/>
          </a:bodyPr>
          <a:lstStyle/>
          <a:p>
            <a:pPr>
              <a:lnSpc>
                <a:spcPct val="150000"/>
              </a:lnSpc>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Hàm J(θ) cho ta biết độ chính xác của hàm  hθ(x) hiện tại, giúp thuật toán tìm được hàm   hθ(x) tối ưu nhất (trường hợp tốt nhất khi J(θ) = 0) để dự đoán được chính xác hơn.</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p:txBody>
      </p:sp>
      <p:sp>
        <p:nvSpPr>
          <p:cNvPr id="17" name="TextBox 79"/>
          <p:cNvSpPr txBox="1">
            <a:spLocks noChangeArrowheads="1"/>
          </p:cNvSpPr>
          <p:nvPr/>
        </p:nvSpPr>
        <p:spPr bwMode="auto">
          <a:xfrm>
            <a:off x="1024781" y="1840965"/>
            <a:ext cx="2147161"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06" tIns="0" rIns="52906" bIns="0">
            <a:spAutoFit/>
          </a:bodyPr>
          <a:lstStyle>
            <a:lvl1pPr>
              <a:defRPr sz="1900">
                <a:solidFill>
                  <a:schemeClr val="tx1"/>
                </a:solidFill>
                <a:latin typeface="Calibri" panose="020F0502020204030204" charset="0"/>
                <a:ea typeface="SimSun" panose="02010600030101010101" pitchFamily="2" charset="-122"/>
              </a:defRPr>
            </a:lvl1pPr>
            <a:lvl2pPr marL="742950" indent="-285750">
              <a:defRPr sz="1900">
                <a:solidFill>
                  <a:schemeClr val="tx1"/>
                </a:solidFill>
                <a:latin typeface="Calibri" panose="020F0502020204030204" charset="0"/>
                <a:ea typeface="SimSun" panose="02010600030101010101" pitchFamily="2" charset="-122"/>
              </a:defRPr>
            </a:lvl2pPr>
            <a:lvl3pPr marL="1143000" indent="-228600">
              <a:defRPr sz="1900">
                <a:solidFill>
                  <a:schemeClr val="tx1"/>
                </a:solidFill>
                <a:latin typeface="Calibri" panose="020F0502020204030204" charset="0"/>
                <a:ea typeface="SimSun" panose="02010600030101010101" pitchFamily="2" charset="-122"/>
              </a:defRPr>
            </a:lvl3pPr>
            <a:lvl4pPr marL="1600200" indent="-228600">
              <a:defRPr sz="1900">
                <a:solidFill>
                  <a:schemeClr val="tx1"/>
                </a:solidFill>
                <a:latin typeface="Calibri" panose="020F0502020204030204" charset="0"/>
                <a:ea typeface="SimSun" panose="02010600030101010101" pitchFamily="2" charset="-122"/>
              </a:defRPr>
            </a:lvl4pPr>
            <a:lvl5pPr marL="2057400" indent="-228600">
              <a:defRPr sz="1900">
                <a:solidFill>
                  <a:schemeClr val="tx1"/>
                </a:solidFill>
                <a:latin typeface="Calibri" panose="020F0502020204030204" charset="0"/>
                <a:ea typeface="SimSun"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9pPr>
          </a:lstStyle>
          <a:p>
            <a:pPr lvl="0" defTabSz="914400">
              <a:defRPr/>
            </a:pPr>
            <a:r>
              <a:rPr lang="en-US" altLang="zh-CN" sz="2000" kern="0" dirty="0">
                <a:solidFill>
                  <a:schemeClr val="accent1"/>
                </a:solidFill>
                <a:latin typeface="Roboto Black" panose="02000000000000000000" pitchFamily="2" charset="0"/>
                <a:ea typeface="Roboto Black" panose="02000000000000000000" pitchFamily="2" charset="0"/>
                <a:cs typeface="+mn-ea"/>
                <a:sym typeface="+mn-lt"/>
              </a:rPr>
              <a:t>Ý nghĩa:</a:t>
            </a:r>
            <a:endParaRPr lang="en-US" altLang="zh-CN" sz="2000" kern="0" dirty="0">
              <a:solidFill>
                <a:schemeClr val="accent1"/>
              </a:solidFill>
              <a:latin typeface="Roboto Black" panose="02000000000000000000" pitchFamily="2" charset="0"/>
              <a:ea typeface="Roboto Black" panose="02000000000000000000" pitchFamily="2" charset="0"/>
              <a:cs typeface="+mn-ea"/>
              <a:sym typeface="+mn-lt"/>
            </a:endParaRPr>
          </a:p>
        </p:txBody>
      </p:sp>
      <p:pic>
        <p:nvPicPr>
          <p:cNvPr id="2" name="图形 1"/>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7836755" y="1090580"/>
            <a:ext cx="3081519" cy="3098198"/>
          </a:xfrm>
          <a:prstGeom prst="rect">
            <a:avLst/>
          </a:prstGeom>
        </p:spPr>
      </p:pic>
      <p:sp>
        <p:nvSpPr>
          <p:cNvPr id="3" name="Text Box 2"/>
          <p:cNvSpPr txBox="1"/>
          <p:nvPr/>
        </p:nvSpPr>
        <p:spPr>
          <a:xfrm>
            <a:off x="1165225" y="2965450"/>
            <a:ext cx="1333500" cy="467360"/>
          </a:xfrm>
          <a:prstGeom prst="rect">
            <a:avLst/>
          </a:prstGeom>
          <a:noFill/>
        </p:spPr>
        <p:txBody>
          <a:bodyPr wrap="square" rtlCol="0">
            <a:noAutofit/>
          </a:bodyPr>
          <a:p>
            <a:r>
              <a:rPr lang="en-US" altLang="zh-CN" sz="2000" kern="0" dirty="0">
                <a:solidFill>
                  <a:schemeClr val="accent1"/>
                </a:solidFill>
                <a:latin typeface="Roboto Black" panose="02000000000000000000" pitchFamily="2" charset="0"/>
                <a:ea typeface="Roboto Black" panose="02000000000000000000" pitchFamily="2" charset="0"/>
                <a:cs typeface="+mn-ea"/>
              </a:rPr>
              <a:t>Đồ  thị:</a:t>
            </a:r>
            <a:endParaRPr lang="en-US"/>
          </a:p>
        </p:txBody>
      </p:sp>
      <p:sp>
        <p:nvSpPr>
          <p:cNvPr id="18" name="Oval 67"/>
          <p:cNvSpPr/>
          <p:nvPr/>
        </p:nvSpPr>
        <p:spPr>
          <a:xfrm>
            <a:off x="365604" y="2888654"/>
            <a:ext cx="540108" cy="540108"/>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p>
            <a:pPr algn="ctr"/>
            <a:endParaRPr lang="en-US" dirty="0">
              <a:cs typeface="Roboto Black" panose="02000000000000000000" pitchFamily="2" charset="0"/>
            </a:endParaRPr>
          </a:p>
        </p:txBody>
      </p:sp>
      <p:sp>
        <p:nvSpPr>
          <p:cNvPr id="19" name="Oval 67"/>
          <p:cNvSpPr/>
          <p:nvPr/>
        </p:nvSpPr>
        <p:spPr>
          <a:xfrm>
            <a:off x="515689" y="3030357"/>
            <a:ext cx="241208" cy="255433"/>
          </a:xfrm>
          <a:custGeom>
            <a:avLst/>
            <a:gdLst>
              <a:gd name="T0" fmla="*/ 7776 w 10880"/>
              <a:gd name="T1" fmla="*/ 9792 h 11520"/>
              <a:gd name="T2" fmla="*/ 7232 w 10880"/>
              <a:gd name="T3" fmla="*/ 8800 h 11520"/>
              <a:gd name="T4" fmla="*/ 8000 w 10880"/>
              <a:gd name="T5" fmla="*/ 9120 h 11520"/>
              <a:gd name="T6" fmla="*/ 9408 w 10880"/>
              <a:gd name="T7" fmla="*/ 8160 h 11520"/>
              <a:gd name="T8" fmla="*/ 8224 w 10880"/>
              <a:gd name="T9" fmla="*/ 9792 h 11520"/>
              <a:gd name="T10" fmla="*/ 8000 w 10880"/>
              <a:gd name="T11" fmla="*/ 4480 h 11520"/>
              <a:gd name="T12" fmla="*/ 1920 w 10880"/>
              <a:gd name="T13" fmla="*/ 4800 h 11520"/>
              <a:gd name="T14" fmla="*/ 8000 w 10880"/>
              <a:gd name="T15" fmla="*/ 5120 h 11520"/>
              <a:gd name="T16" fmla="*/ 8000 w 10880"/>
              <a:gd name="T17" fmla="*/ 4480 h 11520"/>
              <a:gd name="T18" fmla="*/ 2240 w 10880"/>
              <a:gd name="T19" fmla="*/ 6400 h 11520"/>
              <a:gd name="T20" fmla="*/ 2240 w 10880"/>
              <a:gd name="T21" fmla="*/ 7040 h 11520"/>
              <a:gd name="T22" fmla="*/ 4480 w 10880"/>
              <a:gd name="T23" fmla="*/ 6720 h 11520"/>
              <a:gd name="T24" fmla="*/ 4160 w 10880"/>
              <a:gd name="T25" fmla="*/ 8320 h 11520"/>
              <a:gd name="T26" fmla="*/ 1920 w 10880"/>
              <a:gd name="T27" fmla="*/ 8640 h 11520"/>
              <a:gd name="T28" fmla="*/ 4160 w 10880"/>
              <a:gd name="T29" fmla="*/ 8960 h 11520"/>
              <a:gd name="T30" fmla="*/ 4160 w 10880"/>
              <a:gd name="T31" fmla="*/ 8320 h 11520"/>
              <a:gd name="T32" fmla="*/ 2240 w 10880"/>
              <a:gd name="T33" fmla="*/ 2560 h 11520"/>
              <a:gd name="T34" fmla="*/ 2240 w 10880"/>
              <a:gd name="T35" fmla="*/ 3200 h 11520"/>
              <a:gd name="T36" fmla="*/ 8320 w 10880"/>
              <a:gd name="T37" fmla="*/ 2880 h 11520"/>
              <a:gd name="T38" fmla="*/ 9920 w 10880"/>
              <a:gd name="T39" fmla="*/ 0 h 11520"/>
              <a:gd name="T40" fmla="*/ 0 w 10880"/>
              <a:gd name="T41" fmla="*/ 320 h 11520"/>
              <a:gd name="T42" fmla="*/ 320 w 10880"/>
              <a:gd name="T43" fmla="*/ 11520 h 11520"/>
              <a:gd name="T44" fmla="*/ 5440 w 10880"/>
              <a:gd name="T45" fmla="*/ 11200 h 11520"/>
              <a:gd name="T46" fmla="*/ 640 w 10880"/>
              <a:gd name="T47" fmla="*/ 10880 h 11520"/>
              <a:gd name="T48" fmla="*/ 9600 w 10880"/>
              <a:gd name="T49" fmla="*/ 640 h 11520"/>
              <a:gd name="T50" fmla="*/ 9920 w 10880"/>
              <a:gd name="T51" fmla="*/ 5760 h 11520"/>
              <a:gd name="T52" fmla="*/ 10240 w 10880"/>
              <a:gd name="T53" fmla="*/ 320 h 11520"/>
              <a:gd name="T54" fmla="*/ 8320 w 10880"/>
              <a:gd name="T55" fmla="*/ 7040 h 11520"/>
              <a:gd name="T56" fmla="*/ 8320 w 10880"/>
              <a:gd name="T57" fmla="*/ 10880 h 11520"/>
              <a:gd name="T58" fmla="*/ 8320 w 10880"/>
              <a:gd name="T59" fmla="*/ 7040 h 11520"/>
              <a:gd name="T60" fmla="*/ 5760 w 10880"/>
              <a:gd name="T61" fmla="*/ 8960 h 11520"/>
              <a:gd name="T62" fmla="*/ 10880 w 10880"/>
              <a:gd name="T63" fmla="*/ 896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80" h="11520">
                <a:moveTo>
                  <a:pt x="8000" y="9888"/>
                </a:moveTo>
                <a:cubicBezTo>
                  <a:pt x="7904" y="9888"/>
                  <a:pt x="7840" y="9856"/>
                  <a:pt x="7776" y="9792"/>
                </a:cubicBezTo>
                <a:lnTo>
                  <a:pt x="7232" y="9248"/>
                </a:lnTo>
                <a:cubicBezTo>
                  <a:pt x="7104" y="9120"/>
                  <a:pt x="7104" y="8928"/>
                  <a:pt x="7232" y="8800"/>
                </a:cubicBezTo>
                <a:cubicBezTo>
                  <a:pt x="7360" y="8672"/>
                  <a:pt x="7552" y="8672"/>
                  <a:pt x="7680" y="8800"/>
                </a:cubicBezTo>
                <a:lnTo>
                  <a:pt x="8000" y="9120"/>
                </a:lnTo>
                <a:lnTo>
                  <a:pt x="8960" y="8160"/>
                </a:lnTo>
                <a:cubicBezTo>
                  <a:pt x="9088" y="8032"/>
                  <a:pt x="9280" y="8032"/>
                  <a:pt x="9408" y="8160"/>
                </a:cubicBezTo>
                <a:cubicBezTo>
                  <a:pt x="9536" y="8288"/>
                  <a:pt x="9536" y="8480"/>
                  <a:pt x="9408" y="8608"/>
                </a:cubicBezTo>
                <a:lnTo>
                  <a:pt x="8224" y="9792"/>
                </a:lnTo>
                <a:cubicBezTo>
                  <a:pt x="8160" y="9856"/>
                  <a:pt x="8096" y="9888"/>
                  <a:pt x="8000" y="9888"/>
                </a:cubicBezTo>
                <a:close/>
                <a:moveTo>
                  <a:pt x="8000" y="4480"/>
                </a:moveTo>
                <a:lnTo>
                  <a:pt x="2240" y="4480"/>
                </a:lnTo>
                <a:cubicBezTo>
                  <a:pt x="2080" y="4480"/>
                  <a:pt x="1920" y="4640"/>
                  <a:pt x="1920" y="4800"/>
                </a:cubicBezTo>
                <a:cubicBezTo>
                  <a:pt x="1920" y="4960"/>
                  <a:pt x="2080" y="5120"/>
                  <a:pt x="2240" y="5120"/>
                </a:cubicBezTo>
                <a:lnTo>
                  <a:pt x="8000" y="5120"/>
                </a:lnTo>
                <a:cubicBezTo>
                  <a:pt x="8160" y="5120"/>
                  <a:pt x="8320" y="4960"/>
                  <a:pt x="8320" y="4800"/>
                </a:cubicBezTo>
                <a:cubicBezTo>
                  <a:pt x="8320" y="4640"/>
                  <a:pt x="8160" y="4480"/>
                  <a:pt x="8000" y="4480"/>
                </a:cubicBezTo>
                <a:close/>
                <a:moveTo>
                  <a:pt x="4160" y="6400"/>
                </a:moveTo>
                <a:lnTo>
                  <a:pt x="2240" y="6400"/>
                </a:lnTo>
                <a:cubicBezTo>
                  <a:pt x="2080" y="6400"/>
                  <a:pt x="1920" y="6528"/>
                  <a:pt x="1920" y="6720"/>
                </a:cubicBezTo>
                <a:cubicBezTo>
                  <a:pt x="1920" y="6880"/>
                  <a:pt x="2080" y="7040"/>
                  <a:pt x="2240" y="7040"/>
                </a:cubicBezTo>
                <a:lnTo>
                  <a:pt x="4160" y="7040"/>
                </a:lnTo>
                <a:cubicBezTo>
                  <a:pt x="4352" y="7040"/>
                  <a:pt x="4480" y="6880"/>
                  <a:pt x="4480" y="6720"/>
                </a:cubicBezTo>
                <a:cubicBezTo>
                  <a:pt x="4480" y="6528"/>
                  <a:pt x="4352" y="6400"/>
                  <a:pt x="4160" y="6400"/>
                </a:cubicBezTo>
                <a:close/>
                <a:moveTo>
                  <a:pt x="4160" y="8320"/>
                </a:moveTo>
                <a:lnTo>
                  <a:pt x="2240" y="8320"/>
                </a:lnTo>
                <a:cubicBezTo>
                  <a:pt x="2080" y="8320"/>
                  <a:pt x="1920" y="8448"/>
                  <a:pt x="1920" y="8640"/>
                </a:cubicBezTo>
                <a:cubicBezTo>
                  <a:pt x="1920" y="8800"/>
                  <a:pt x="2080" y="8960"/>
                  <a:pt x="2240" y="8960"/>
                </a:cubicBezTo>
                <a:lnTo>
                  <a:pt x="4160" y="8960"/>
                </a:lnTo>
                <a:cubicBezTo>
                  <a:pt x="4320" y="8960"/>
                  <a:pt x="4480" y="8800"/>
                  <a:pt x="4480" y="8640"/>
                </a:cubicBezTo>
                <a:cubicBezTo>
                  <a:pt x="4480" y="8448"/>
                  <a:pt x="4320" y="8320"/>
                  <a:pt x="4160" y="8320"/>
                </a:cubicBezTo>
                <a:close/>
                <a:moveTo>
                  <a:pt x="8000" y="2560"/>
                </a:moveTo>
                <a:lnTo>
                  <a:pt x="2240" y="2560"/>
                </a:lnTo>
                <a:cubicBezTo>
                  <a:pt x="2080" y="2560"/>
                  <a:pt x="1920" y="2720"/>
                  <a:pt x="1920" y="2880"/>
                </a:cubicBezTo>
                <a:cubicBezTo>
                  <a:pt x="1920" y="3040"/>
                  <a:pt x="2080" y="3200"/>
                  <a:pt x="2240" y="3200"/>
                </a:cubicBezTo>
                <a:lnTo>
                  <a:pt x="8000" y="3200"/>
                </a:lnTo>
                <a:cubicBezTo>
                  <a:pt x="8160" y="3200"/>
                  <a:pt x="8320" y="3040"/>
                  <a:pt x="8320" y="2880"/>
                </a:cubicBezTo>
                <a:cubicBezTo>
                  <a:pt x="8320" y="2720"/>
                  <a:pt x="8160" y="2560"/>
                  <a:pt x="8000" y="2560"/>
                </a:cubicBezTo>
                <a:close/>
                <a:moveTo>
                  <a:pt x="9920" y="0"/>
                </a:moveTo>
                <a:lnTo>
                  <a:pt x="320" y="0"/>
                </a:lnTo>
                <a:cubicBezTo>
                  <a:pt x="160" y="0"/>
                  <a:pt x="0" y="160"/>
                  <a:pt x="0" y="320"/>
                </a:cubicBezTo>
                <a:lnTo>
                  <a:pt x="0" y="11200"/>
                </a:lnTo>
                <a:cubicBezTo>
                  <a:pt x="0" y="11360"/>
                  <a:pt x="160" y="11520"/>
                  <a:pt x="320" y="11520"/>
                </a:cubicBezTo>
                <a:lnTo>
                  <a:pt x="5120" y="11520"/>
                </a:lnTo>
                <a:cubicBezTo>
                  <a:pt x="5312" y="11520"/>
                  <a:pt x="5440" y="11392"/>
                  <a:pt x="5440" y="11200"/>
                </a:cubicBezTo>
                <a:cubicBezTo>
                  <a:pt x="5440" y="11008"/>
                  <a:pt x="5312" y="10880"/>
                  <a:pt x="5120" y="10880"/>
                </a:cubicBezTo>
                <a:lnTo>
                  <a:pt x="640" y="10880"/>
                </a:lnTo>
                <a:lnTo>
                  <a:pt x="640" y="640"/>
                </a:lnTo>
                <a:lnTo>
                  <a:pt x="9600" y="640"/>
                </a:lnTo>
                <a:lnTo>
                  <a:pt x="9600" y="5440"/>
                </a:lnTo>
                <a:cubicBezTo>
                  <a:pt x="9600" y="5632"/>
                  <a:pt x="9728" y="5760"/>
                  <a:pt x="9920" y="5760"/>
                </a:cubicBezTo>
                <a:cubicBezTo>
                  <a:pt x="10112" y="5760"/>
                  <a:pt x="10240" y="5632"/>
                  <a:pt x="10240" y="5440"/>
                </a:cubicBezTo>
                <a:lnTo>
                  <a:pt x="10240" y="320"/>
                </a:lnTo>
                <a:cubicBezTo>
                  <a:pt x="10240" y="160"/>
                  <a:pt x="10080" y="0"/>
                  <a:pt x="9920" y="0"/>
                </a:cubicBezTo>
                <a:close/>
                <a:moveTo>
                  <a:pt x="8320" y="7040"/>
                </a:moveTo>
                <a:cubicBezTo>
                  <a:pt x="9376" y="7040"/>
                  <a:pt x="10240" y="7904"/>
                  <a:pt x="10240" y="8960"/>
                </a:cubicBezTo>
                <a:cubicBezTo>
                  <a:pt x="10240" y="10016"/>
                  <a:pt x="9376" y="10880"/>
                  <a:pt x="8320" y="10880"/>
                </a:cubicBezTo>
                <a:cubicBezTo>
                  <a:pt x="7264" y="10880"/>
                  <a:pt x="6400" y="10016"/>
                  <a:pt x="6400" y="8960"/>
                </a:cubicBezTo>
                <a:cubicBezTo>
                  <a:pt x="6400" y="7904"/>
                  <a:pt x="7264" y="7040"/>
                  <a:pt x="8320" y="7040"/>
                </a:cubicBezTo>
                <a:close/>
                <a:moveTo>
                  <a:pt x="8320" y="6400"/>
                </a:moveTo>
                <a:cubicBezTo>
                  <a:pt x="6912" y="6400"/>
                  <a:pt x="5760" y="7552"/>
                  <a:pt x="5760" y="8960"/>
                </a:cubicBezTo>
                <a:cubicBezTo>
                  <a:pt x="5760" y="10368"/>
                  <a:pt x="6912" y="11520"/>
                  <a:pt x="8320" y="11520"/>
                </a:cubicBezTo>
                <a:cubicBezTo>
                  <a:pt x="9728" y="11520"/>
                  <a:pt x="10880" y="10368"/>
                  <a:pt x="10880" y="8960"/>
                </a:cubicBezTo>
                <a:cubicBezTo>
                  <a:pt x="10880" y="7552"/>
                  <a:pt x="9728" y="6400"/>
                  <a:pt x="8320" y="6400"/>
                </a:cubicBezTo>
                <a:close/>
              </a:path>
            </a:pathLst>
          </a:cu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cs typeface="Roboto Black" panose="02000000000000000000" pitchFamily="2" charset="0"/>
            </a:endParaRPr>
          </a:p>
        </p:txBody>
      </p:sp>
      <p:pic>
        <p:nvPicPr>
          <p:cNvPr id="20" name="Picture 19"/>
          <p:cNvPicPr>
            <a:picLocks noChangeAspect="1"/>
          </p:cNvPicPr>
          <p:nvPr/>
        </p:nvPicPr>
        <p:blipFill>
          <a:blip r:embed="rId3"/>
          <a:stretch>
            <a:fillRect/>
          </a:stretch>
        </p:blipFill>
        <p:spPr>
          <a:xfrm>
            <a:off x="471170" y="3912870"/>
            <a:ext cx="3686175" cy="2905125"/>
          </a:xfrm>
          <a:prstGeom prst="rect">
            <a:avLst/>
          </a:prstGeom>
        </p:spPr>
      </p:pic>
      <p:pic>
        <p:nvPicPr>
          <p:cNvPr id="22" name="Picture 21"/>
          <p:cNvPicPr>
            <a:picLocks noChangeAspect="1"/>
          </p:cNvPicPr>
          <p:nvPr/>
        </p:nvPicPr>
        <p:blipFill>
          <a:blip r:embed="rId4"/>
          <a:stretch>
            <a:fillRect/>
          </a:stretch>
        </p:blipFill>
        <p:spPr>
          <a:xfrm>
            <a:off x="5059045" y="5137150"/>
            <a:ext cx="324485" cy="616585"/>
          </a:xfrm>
          <a:prstGeom prst="rect">
            <a:avLst/>
          </a:prstGeom>
        </p:spPr>
      </p:pic>
      <p:pic>
        <p:nvPicPr>
          <p:cNvPr id="23" name="Picture 22"/>
          <p:cNvPicPr>
            <a:picLocks noChangeAspect="1"/>
          </p:cNvPicPr>
          <p:nvPr/>
        </p:nvPicPr>
        <p:blipFill>
          <a:blip r:embed="rId5"/>
          <a:stretch>
            <a:fillRect/>
          </a:stretch>
        </p:blipFill>
        <p:spPr>
          <a:xfrm>
            <a:off x="5774690" y="5588000"/>
            <a:ext cx="3790950" cy="733425"/>
          </a:xfrm>
          <a:prstGeom prst="rect">
            <a:avLst/>
          </a:prstGeom>
        </p:spPr>
      </p:pic>
      <p:sp>
        <p:nvSpPr>
          <p:cNvPr id="25" name="Text Box 24"/>
          <p:cNvSpPr txBox="1"/>
          <p:nvPr/>
        </p:nvSpPr>
        <p:spPr>
          <a:xfrm>
            <a:off x="1165225" y="235585"/>
            <a:ext cx="6096000" cy="1445260"/>
          </a:xfrm>
          <a:prstGeom prst="rect">
            <a:avLst/>
          </a:prstGeom>
          <a:noFill/>
        </p:spPr>
        <p:txBody>
          <a:bodyPr wrap="square" rtlCol="0" anchor="t">
            <a:spAutoFit/>
          </a:bodyPr>
          <a:p>
            <a:r>
              <a:rPr lang="en-US" altLang="zh-CN" sz="4400" dirty="0">
                <a:solidFill>
                  <a:srgbClr val="FFB715"/>
                </a:solidFill>
                <a:latin typeface="+mj-lt"/>
                <a:cs typeface="Roboto Black" panose="02000000000000000000" pitchFamily="2" charset="0"/>
                <a:sym typeface="+mn-ea"/>
              </a:rPr>
              <a:t>Part </a:t>
            </a:r>
            <a:r>
              <a:rPr lang="en-US" altLang="zh-CN" sz="8800" dirty="0">
                <a:solidFill>
                  <a:srgbClr val="FFB715"/>
                </a:solidFill>
                <a:latin typeface="+mj-lt"/>
                <a:cs typeface="Roboto Black" panose="02000000000000000000" pitchFamily="2" charset="0"/>
                <a:sym typeface="+mn-ea"/>
              </a:rPr>
              <a:t>02</a:t>
            </a:r>
            <a:endParaRPr lang="en-US" altLang="zh-CN" sz="8800" dirty="0">
              <a:solidFill>
                <a:srgbClr val="FFB715"/>
              </a:solidFill>
              <a:latin typeface="+mj-lt"/>
              <a:cs typeface="Roboto Black" panose="02000000000000000000" pitchFamily="2" charset="0"/>
              <a:sym typeface="+mn-ea"/>
            </a:endParaRPr>
          </a:p>
        </p:txBody>
      </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157345" y="225425"/>
            <a:ext cx="6477000" cy="1445260"/>
          </a:xfrm>
          <a:prstGeom prst="rect">
            <a:avLst/>
          </a:prstGeom>
        </p:spPr>
        <p:txBody>
          <a:bodyPr wrap="square">
            <a:spAutoFit/>
          </a:bodyPr>
          <a:lstStyle/>
          <a:p>
            <a:r>
              <a:rPr lang="en-US" altLang="zh-CN" sz="4400" dirty="0">
                <a:solidFill>
                  <a:srgbClr val="8887FC"/>
                </a:solidFill>
                <a:latin typeface="Roboto Black" panose="02000000000000000000" pitchFamily="2" charset="0"/>
                <a:cs typeface="Roboto Black" panose="02000000000000000000" pitchFamily="2" charset="0"/>
                <a:sym typeface="+mn-ea"/>
              </a:rPr>
              <a:t>Hàm  J(θ) cho Linear Regression</a:t>
            </a:r>
            <a:endParaRPr lang="zh-CN" altLang="en-US" sz="4400" dirty="0">
              <a:solidFill>
                <a:srgbClr val="8887FC"/>
              </a:solidFill>
              <a:latin typeface="Roboto Black" panose="02000000000000000000" pitchFamily="2" charset="0"/>
              <a:cs typeface="Roboto Black" panose="02000000000000000000" pitchFamily="2" charset="0"/>
            </a:endParaRPr>
          </a:p>
        </p:txBody>
      </p:sp>
      <p:sp>
        <p:nvSpPr>
          <p:cNvPr id="11" name="TextBox 65"/>
          <p:cNvSpPr txBox="1"/>
          <p:nvPr/>
        </p:nvSpPr>
        <p:spPr>
          <a:xfrm>
            <a:off x="462915" y="4018915"/>
            <a:ext cx="10310495" cy="829945"/>
          </a:xfrm>
          <a:prstGeom prst="rect">
            <a:avLst/>
          </a:prstGeom>
          <a:noFill/>
        </p:spPr>
        <p:txBody>
          <a:bodyPr wrap="square" lIns="91440" tIns="45720" rIns="91440" bIns="45720" rtlCol="0">
            <a:spAutoFit/>
          </a:bodyPr>
          <a:lstStyle/>
          <a:p>
            <a:pPr>
              <a:lnSpc>
                <a:spcPct val="150000"/>
              </a:lnSpc>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Để tránh overfitting, các thuật toán tối ưu thường thêm các thuật toán regularization (chuẩn hóa) vào hàm mất mát, như L1 hoặc L2 regularization. Khi đó, hàm mất mát có dạng:</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p:txBody>
      </p:sp>
      <p:sp>
        <p:nvSpPr>
          <p:cNvPr id="12" name="Oval 67"/>
          <p:cNvSpPr/>
          <p:nvPr/>
        </p:nvSpPr>
        <p:spPr>
          <a:xfrm>
            <a:off x="364969" y="1607859"/>
            <a:ext cx="540108" cy="540108"/>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dirty="0">
              <a:cs typeface="Roboto Black" panose="02000000000000000000" pitchFamily="2" charset="0"/>
            </a:endParaRPr>
          </a:p>
        </p:txBody>
      </p:sp>
      <p:sp>
        <p:nvSpPr>
          <p:cNvPr id="13" name="Oval 67"/>
          <p:cNvSpPr/>
          <p:nvPr/>
        </p:nvSpPr>
        <p:spPr>
          <a:xfrm>
            <a:off x="515689" y="1696222"/>
            <a:ext cx="241208" cy="255433"/>
          </a:xfrm>
          <a:custGeom>
            <a:avLst/>
            <a:gdLst>
              <a:gd name="T0" fmla="*/ 7776 w 10880"/>
              <a:gd name="T1" fmla="*/ 9792 h 11520"/>
              <a:gd name="T2" fmla="*/ 7232 w 10880"/>
              <a:gd name="T3" fmla="*/ 8800 h 11520"/>
              <a:gd name="T4" fmla="*/ 8000 w 10880"/>
              <a:gd name="T5" fmla="*/ 9120 h 11520"/>
              <a:gd name="T6" fmla="*/ 9408 w 10880"/>
              <a:gd name="T7" fmla="*/ 8160 h 11520"/>
              <a:gd name="T8" fmla="*/ 8224 w 10880"/>
              <a:gd name="T9" fmla="*/ 9792 h 11520"/>
              <a:gd name="T10" fmla="*/ 8000 w 10880"/>
              <a:gd name="T11" fmla="*/ 4480 h 11520"/>
              <a:gd name="T12" fmla="*/ 1920 w 10880"/>
              <a:gd name="T13" fmla="*/ 4800 h 11520"/>
              <a:gd name="T14" fmla="*/ 8000 w 10880"/>
              <a:gd name="T15" fmla="*/ 5120 h 11520"/>
              <a:gd name="T16" fmla="*/ 8000 w 10880"/>
              <a:gd name="T17" fmla="*/ 4480 h 11520"/>
              <a:gd name="T18" fmla="*/ 2240 w 10880"/>
              <a:gd name="T19" fmla="*/ 6400 h 11520"/>
              <a:gd name="T20" fmla="*/ 2240 w 10880"/>
              <a:gd name="T21" fmla="*/ 7040 h 11520"/>
              <a:gd name="T22" fmla="*/ 4480 w 10880"/>
              <a:gd name="T23" fmla="*/ 6720 h 11520"/>
              <a:gd name="T24" fmla="*/ 4160 w 10880"/>
              <a:gd name="T25" fmla="*/ 8320 h 11520"/>
              <a:gd name="T26" fmla="*/ 1920 w 10880"/>
              <a:gd name="T27" fmla="*/ 8640 h 11520"/>
              <a:gd name="T28" fmla="*/ 4160 w 10880"/>
              <a:gd name="T29" fmla="*/ 8960 h 11520"/>
              <a:gd name="T30" fmla="*/ 4160 w 10880"/>
              <a:gd name="T31" fmla="*/ 8320 h 11520"/>
              <a:gd name="T32" fmla="*/ 2240 w 10880"/>
              <a:gd name="T33" fmla="*/ 2560 h 11520"/>
              <a:gd name="T34" fmla="*/ 2240 w 10880"/>
              <a:gd name="T35" fmla="*/ 3200 h 11520"/>
              <a:gd name="T36" fmla="*/ 8320 w 10880"/>
              <a:gd name="T37" fmla="*/ 2880 h 11520"/>
              <a:gd name="T38" fmla="*/ 9920 w 10880"/>
              <a:gd name="T39" fmla="*/ 0 h 11520"/>
              <a:gd name="T40" fmla="*/ 0 w 10880"/>
              <a:gd name="T41" fmla="*/ 320 h 11520"/>
              <a:gd name="T42" fmla="*/ 320 w 10880"/>
              <a:gd name="T43" fmla="*/ 11520 h 11520"/>
              <a:gd name="T44" fmla="*/ 5440 w 10880"/>
              <a:gd name="T45" fmla="*/ 11200 h 11520"/>
              <a:gd name="T46" fmla="*/ 640 w 10880"/>
              <a:gd name="T47" fmla="*/ 10880 h 11520"/>
              <a:gd name="T48" fmla="*/ 9600 w 10880"/>
              <a:gd name="T49" fmla="*/ 640 h 11520"/>
              <a:gd name="T50" fmla="*/ 9920 w 10880"/>
              <a:gd name="T51" fmla="*/ 5760 h 11520"/>
              <a:gd name="T52" fmla="*/ 10240 w 10880"/>
              <a:gd name="T53" fmla="*/ 320 h 11520"/>
              <a:gd name="T54" fmla="*/ 8320 w 10880"/>
              <a:gd name="T55" fmla="*/ 7040 h 11520"/>
              <a:gd name="T56" fmla="*/ 8320 w 10880"/>
              <a:gd name="T57" fmla="*/ 10880 h 11520"/>
              <a:gd name="T58" fmla="*/ 8320 w 10880"/>
              <a:gd name="T59" fmla="*/ 7040 h 11520"/>
              <a:gd name="T60" fmla="*/ 5760 w 10880"/>
              <a:gd name="T61" fmla="*/ 8960 h 11520"/>
              <a:gd name="T62" fmla="*/ 10880 w 10880"/>
              <a:gd name="T63" fmla="*/ 896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80" h="11520">
                <a:moveTo>
                  <a:pt x="8000" y="9888"/>
                </a:moveTo>
                <a:cubicBezTo>
                  <a:pt x="7904" y="9888"/>
                  <a:pt x="7840" y="9856"/>
                  <a:pt x="7776" y="9792"/>
                </a:cubicBezTo>
                <a:lnTo>
                  <a:pt x="7232" y="9248"/>
                </a:lnTo>
                <a:cubicBezTo>
                  <a:pt x="7104" y="9120"/>
                  <a:pt x="7104" y="8928"/>
                  <a:pt x="7232" y="8800"/>
                </a:cubicBezTo>
                <a:cubicBezTo>
                  <a:pt x="7360" y="8672"/>
                  <a:pt x="7552" y="8672"/>
                  <a:pt x="7680" y="8800"/>
                </a:cubicBezTo>
                <a:lnTo>
                  <a:pt x="8000" y="9120"/>
                </a:lnTo>
                <a:lnTo>
                  <a:pt x="8960" y="8160"/>
                </a:lnTo>
                <a:cubicBezTo>
                  <a:pt x="9088" y="8032"/>
                  <a:pt x="9280" y="8032"/>
                  <a:pt x="9408" y="8160"/>
                </a:cubicBezTo>
                <a:cubicBezTo>
                  <a:pt x="9536" y="8288"/>
                  <a:pt x="9536" y="8480"/>
                  <a:pt x="9408" y="8608"/>
                </a:cubicBezTo>
                <a:lnTo>
                  <a:pt x="8224" y="9792"/>
                </a:lnTo>
                <a:cubicBezTo>
                  <a:pt x="8160" y="9856"/>
                  <a:pt x="8096" y="9888"/>
                  <a:pt x="8000" y="9888"/>
                </a:cubicBezTo>
                <a:close/>
                <a:moveTo>
                  <a:pt x="8000" y="4480"/>
                </a:moveTo>
                <a:lnTo>
                  <a:pt x="2240" y="4480"/>
                </a:lnTo>
                <a:cubicBezTo>
                  <a:pt x="2080" y="4480"/>
                  <a:pt x="1920" y="4640"/>
                  <a:pt x="1920" y="4800"/>
                </a:cubicBezTo>
                <a:cubicBezTo>
                  <a:pt x="1920" y="4960"/>
                  <a:pt x="2080" y="5120"/>
                  <a:pt x="2240" y="5120"/>
                </a:cubicBezTo>
                <a:lnTo>
                  <a:pt x="8000" y="5120"/>
                </a:lnTo>
                <a:cubicBezTo>
                  <a:pt x="8160" y="5120"/>
                  <a:pt x="8320" y="4960"/>
                  <a:pt x="8320" y="4800"/>
                </a:cubicBezTo>
                <a:cubicBezTo>
                  <a:pt x="8320" y="4640"/>
                  <a:pt x="8160" y="4480"/>
                  <a:pt x="8000" y="4480"/>
                </a:cubicBezTo>
                <a:close/>
                <a:moveTo>
                  <a:pt x="4160" y="6400"/>
                </a:moveTo>
                <a:lnTo>
                  <a:pt x="2240" y="6400"/>
                </a:lnTo>
                <a:cubicBezTo>
                  <a:pt x="2080" y="6400"/>
                  <a:pt x="1920" y="6528"/>
                  <a:pt x="1920" y="6720"/>
                </a:cubicBezTo>
                <a:cubicBezTo>
                  <a:pt x="1920" y="6880"/>
                  <a:pt x="2080" y="7040"/>
                  <a:pt x="2240" y="7040"/>
                </a:cubicBezTo>
                <a:lnTo>
                  <a:pt x="4160" y="7040"/>
                </a:lnTo>
                <a:cubicBezTo>
                  <a:pt x="4352" y="7040"/>
                  <a:pt x="4480" y="6880"/>
                  <a:pt x="4480" y="6720"/>
                </a:cubicBezTo>
                <a:cubicBezTo>
                  <a:pt x="4480" y="6528"/>
                  <a:pt x="4352" y="6400"/>
                  <a:pt x="4160" y="6400"/>
                </a:cubicBezTo>
                <a:close/>
                <a:moveTo>
                  <a:pt x="4160" y="8320"/>
                </a:moveTo>
                <a:lnTo>
                  <a:pt x="2240" y="8320"/>
                </a:lnTo>
                <a:cubicBezTo>
                  <a:pt x="2080" y="8320"/>
                  <a:pt x="1920" y="8448"/>
                  <a:pt x="1920" y="8640"/>
                </a:cubicBezTo>
                <a:cubicBezTo>
                  <a:pt x="1920" y="8800"/>
                  <a:pt x="2080" y="8960"/>
                  <a:pt x="2240" y="8960"/>
                </a:cubicBezTo>
                <a:lnTo>
                  <a:pt x="4160" y="8960"/>
                </a:lnTo>
                <a:cubicBezTo>
                  <a:pt x="4320" y="8960"/>
                  <a:pt x="4480" y="8800"/>
                  <a:pt x="4480" y="8640"/>
                </a:cubicBezTo>
                <a:cubicBezTo>
                  <a:pt x="4480" y="8448"/>
                  <a:pt x="4320" y="8320"/>
                  <a:pt x="4160" y="8320"/>
                </a:cubicBezTo>
                <a:close/>
                <a:moveTo>
                  <a:pt x="8000" y="2560"/>
                </a:moveTo>
                <a:lnTo>
                  <a:pt x="2240" y="2560"/>
                </a:lnTo>
                <a:cubicBezTo>
                  <a:pt x="2080" y="2560"/>
                  <a:pt x="1920" y="2720"/>
                  <a:pt x="1920" y="2880"/>
                </a:cubicBezTo>
                <a:cubicBezTo>
                  <a:pt x="1920" y="3040"/>
                  <a:pt x="2080" y="3200"/>
                  <a:pt x="2240" y="3200"/>
                </a:cubicBezTo>
                <a:lnTo>
                  <a:pt x="8000" y="3200"/>
                </a:lnTo>
                <a:cubicBezTo>
                  <a:pt x="8160" y="3200"/>
                  <a:pt x="8320" y="3040"/>
                  <a:pt x="8320" y="2880"/>
                </a:cubicBezTo>
                <a:cubicBezTo>
                  <a:pt x="8320" y="2720"/>
                  <a:pt x="8160" y="2560"/>
                  <a:pt x="8000" y="2560"/>
                </a:cubicBezTo>
                <a:close/>
                <a:moveTo>
                  <a:pt x="9920" y="0"/>
                </a:moveTo>
                <a:lnTo>
                  <a:pt x="320" y="0"/>
                </a:lnTo>
                <a:cubicBezTo>
                  <a:pt x="160" y="0"/>
                  <a:pt x="0" y="160"/>
                  <a:pt x="0" y="320"/>
                </a:cubicBezTo>
                <a:lnTo>
                  <a:pt x="0" y="11200"/>
                </a:lnTo>
                <a:cubicBezTo>
                  <a:pt x="0" y="11360"/>
                  <a:pt x="160" y="11520"/>
                  <a:pt x="320" y="11520"/>
                </a:cubicBezTo>
                <a:lnTo>
                  <a:pt x="5120" y="11520"/>
                </a:lnTo>
                <a:cubicBezTo>
                  <a:pt x="5312" y="11520"/>
                  <a:pt x="5440" y="11392"/>
                  <a:pt x="5440" y="11200"/>
                </a:cubicBezTo>
                <a:cubicBezTo>
                  <a:pt x="5440" y="11008"/>
                  <a:pt x="5312" y="10880"/>
                  <a:pt x="5120" y="10880"/>
                </a:cubicBezTo>
                <a:lnTo>
                  <a:pt x="640" y="10880"/>
                </a:lnTo>
                <a:lnTo>
                  <a:pt x="640" y="640"/>
                </a:lnTo>
                <a:lnTo>
                  <a:pt x="9600" y="640"/>
                </a:lnTo>
                <a:lnTo>
                  <a:pt x="9600" y="5440"/>
                </a:lnTo>
                <a:cubicBezTo>
                  <a:pt x="9600" y="5632"/>
                  <a:pt x="9728" y="5760"/>
                  <a:pt x="9920" y="5760"/>
                </a:cubicBezTo>
                <a:cubicBezTo>
                  <a:pt x="10112" y="5760"/>
                  <a:pt x="10240" y="5632"/>
                  <a:pt x="10240" y="5440"/>
                </a:cubicBezTo>
                <a:lnTo>
                  <a:pt x="10240" y="320"/>
                </a:lnTo>
                <a:cubicBezTo>
                  <a:pt x="10240" y="160"/>
                  <a:pt x="10080" y="0"/>
                  <a:pt x="9920" y="0"/>
                </a:cubicBezTo>
                <a:close/>
                <a:moveTo>
                  <a:pt x="8320" y="7040"/>
                </a:moveTo>
                <a:cubicBezTo>
                  <a:pt x="9376" y="7040"/>
                  <a:pt x="10240" y="7904"/>
                  <a:pt x="10240" y="8960"/>
                </a:cubicBezTo>
                <a:cubicBezTo>
                  <a:pt x="10240" y="10016"/>
                  <a:pt x="9376" y="10880"/>
                  <a:pt x="8320" y="10880"/>
                </a:cubicBezTo>
                <a:cubicBezTo>
                  <a:pt x="7264" y="10880"/>
                  <a:pt x="6400" y="10016"/>
                  <a:pt x="6400" y="8960"/>
                </a:cubicBezTo>
                <a:cubicBezTo>
                  <a:pt x="6400" y="7904"/>
                  <a:pt x="7264" y="7040"/>
                  <a:pt x="8320" y="7040"/>
                </a:cubicBezTo>
                <a:close/>
                <a:moveTo>
                  <a:pt x="8320" y="6400"/>
                </a:moveTo>
                <a:cubicBezTo>
                  <a:pt x="6912" y="6400"/>
                  <a:pt x="5760" y="7552"/>
                  <a:pt x="5760" y="8960"/>
                </a:cubicBezTo>
                <a:cubicBezTo>
                  <a:pt x="5760" y="10368"/>
                  <a:pt x="6912" y="11520"/>
                  <a:pt x="8320" y="11520"/>
                </a:cubicBezTo>
                <a:cubicBezTo>
                  <a:pt x="9728" y="11520"/>
                  <a:pt x="10880" y="10368"/>
                  <a:pt x="10880" y="8960"/>
                </a:cubicBezTo>
                <a:cubicBezTo>
                  <a:pt x="10880" y="7552"/>
                  <a:pt x="9728" y="6400"/>
                  <a:pt x="8320" y="6400"/>
                </a:cubicBezTo>
                <a:close/>
              </a:path>
            </a:pathLst>
          </a:cu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cs typeface="Roboto Black" panose="02000000000000000000" pitchFamily="2" charset="0"/>
            </a:endParaRPr>
          </a:p>
        </p:txBody>
      </p:sp>
      <p:sp>
        <p:nvSpPr>
          <p:cNvPr id="16" name="TextBox 78"/>
          <p:cNvSpPr txBox="1"/>
          <p:nvPr/>
        </p:nvSpPr>
        <p:spPr>
          <a:xfrm>
            <a:off x="462915" y="2085340"/>
            <a:ext cx="7500620" cy="1529080"/>
          </a:xfrm>
          <a:prstGeom prst="rect">
            <a:avLst/>
          </a:prstGeom>
          <a:noFill/>
        </p:spPr>
        <p:txBody>
          <a:bodyPr wrap="square" lIns="52906" tIns="26453" rIns="52906" bIns="26453">
            <a:spAutoFit/>
          </a:bodyPr>
          <a:lstStyle/>
          <a:p>
            <a:pPr>
              <a:lnSpc>
                <a:spcPct val="150000"/>
              </a:lnSpc>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Nếu giá trị J(θ) quá nhỏ trên tập huấn luyện nhưng quá lớn trên tập kiểm thử, điều này có thể cho thấy mô hình đang overfitting (quá khớp).</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a:p>
            <a:pPr>
              <a:lnSpc>
                <a:spcPct val="150000"/>
              </a:lnSpc>
            </a:pPr>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Ngược lại, nếu J(θ) lớn trên cả tập huấn luyện và kiểm thử, mô hình có thể đang underfitting (chưa khớp tốt).</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p:txBody>
      </p:sp>
      <p:sp>
        <p:nvSpPr>
          <p:cNvPr id="17" name="TextBox 79"/>
          <p:cNvSpPr txBox="1">
            <a:spLocks noChangeArrowheads="1"/>
          </p:cNvSpPr>
          <p:nvPr/>
        </p:nvSpPr>
        <p:spPr bwMode="auto">
          <a:xfrm>
            <a:off x="1024890" y="1678305"/>
            <a:ext cx="575945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2906" tIns="0" rIns="52906" bIns="0">
            <a:spAutoFit/>
          </a:bodyPr>
          <a:lstStyle>
            <a:lvl1pPr>
              <a:defRPr sz="1900">
                <a:solidFill>
                  <a:schemeClr val="tx1"/>
                </a:solidFill>
                <a:latin typeface="Calibri" panose="020F0502020204030204" charset="0"/>
                <a:ea typeface="SimSun" panose="02010600030101010101" pitchFamily="2" charset="-122"/>
              </a:defRPr>
            </a:lvl1pPr>
            <a:lvl2pPr marL="742950" indent="-285750">
              <a:defRPr sz="1900">
                <a:solidFill>
                  <a:schemeClr val="tx1"/>
                </a:solidFill>
                <a:latin typeface="Calibri" panose="020F0502020204030204" charset="0"/>
                <a:ea typeface="SimSun" panose="02010600030101010101" pitchFamily="2" charset="-122"/>
              </a:defRPr>
            </a:lvl2pPr>
            <a:lvl3pPr marL="1143000" indent="-228600">
              <a:defRPr sz="1900">
                <a:solidFill>
                  <a:schemeClr val="tx1"/>
                </a:solidFill>
                <a:latin typeface="Calibri" panose="020F0502020204030204" charset="0"/>
                <a:ea typeface="SimSun" panose="02010600030101010101" pitchFamily="2" charset="-122"/>
              </a:defRPr>
            </a:lvl3pPr>
            <a:lvl4pPr marL="1600200" indent="-228600">
              <a:defRPr sz="1900">
                <a:solidFill>
                  <a:schemeClr val="tx1"/>
                </a:solidFill>
                <a:latin typeface="Calibri" panose="020F0502020204030204" charset="0"/>
                <a:ea typeface="SimSun" panose="02010600030101010101" pitchFamily="2" charset="-122"/>
              </a:defRPr>
            </a:lvl4pPr>
            <a:lvl5pPr marL="2057400" indent="-228600">
              <a:defRPr sz="1900">
                <a:solidFill>
                  <a:schemeClr val="tx1"/>
                </a:solidFill>
                <a:latin typeface="Calibri" panose="020F0502020204030204" charset="0"/>
                <a:ea typeface="SimSun"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SimSun" panose="02010600030101010101" pitchFamily="2" charset="-122"/>
              </a:defRPr>
            </a:lvl9pPr>
          </a:lstStyle>
          <a:p>
            <a:pPr lvl="0" defTabSz="914400">
              <a:defRPr/>
            </a:pPr>
            <a:r>
              <a:rPr lang="en-US" altLang="zh-CN" sz="2000" kern="0" dirty="0">
                <a:solidFill>
                  <a:schemeClr val="accent1"/>
                </a:solidFill>
                <a:latin typeface="Roboto Black" panose="02000000000000000000" pitchFamily="2" charset="0"/>
                <a:ea typeface="Roboto Black" panose="02000000000000000000" pitchFamily="2" charset="0"/>
                <a:cs typeface="+mn-ea"/>
                <a:sym typeface="+mn-lt"/>
              </a:rPr>
              <a:t>Overfitting và Underfitting:</a:t>
            </a:r>
            <a:endParaRPr lang="en-US" altLang="zh-CN" sz="2000" kern="0" dirty="0">
              <a:solidFill>
                <a:schemeClr val="accent1"/>
              </a:solidFill>
              <a:latin typeface="Roboto Black" panose="02000000000000000000" pitchFamily="2" charset="0"/>
              <a:ea typeface="Roboto Black" panose="02000000000000000000" pitchFamily="2" charset="0"/>
              <a:cs typeface="+mn-ea"/>
              <a:sym typeface="+mn-lt"/>
            </a:endParaRPr>
          </a:p>
        </p:txBody>
      </p:sp>
      <p:pic>
        <p:nvPicPr>
          <p:cNvPr id="2" name="图形 1"/>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7836755" y="1090580"/>
            <a:ext cx="3081519" cy="3098198"/>
          </a:xfrm>
          <a:prstGeom prst="rect">
            <a:avLst/>
          </a:prstGeom>
        </p:spPr>
      </p:pic>
      <p:sp>
        <p:nvSpPr>
          <p:cNvPr id="3" name="Text Box 2"/>
          <p:cNvSpPr txBox="1"/>
          <p:nvPr/>
        </p:nvSpPr>
        <p:spPr>
          <a:xfrm>
            <a:off x="1165225" y="3688715"/>
            <a:ext cx="2715260" cy="467360"/>
          </a:xfrm>
          <a:prstGeom prst="rect">
            <a:avLst/>
          </a:prstGeom>
          <a:noFill/>
        </p:spPr>
        <p:txBody>
          <a:bodyPr wrap="square" rtlCol="0">
            <a:noAutofit/>
          </a:bodyPr>
          <a:p>
            <a:r>
              <a:rPr lang="en-US" altLang="zh-CN" sz="2000" kern="0" dirty="0">
                <a:solidFill>
                  <a:schemeClr val="accent1"/>
                </a:solidFill>
                <a:latin typeface="Roboto Black" panose="02000000000000000000" pitchFamily="2" charset="0"/>
                <a:ea typeface="Roboto Black" panose="02000000000000000000" pitchFamily="2" charset="0"/>
                <a:cs typeface="+mn-ea"/>
              </a:rPr>
              <a:t>Regularization:</a:t>
            </a:r>
            <a:endParaRPr lang="en-US" altLang="zh-CN" sz="2000" kern="0" dirty="0">
              <a:solidFill>
                <a:schemeClr val="accent1"/>
              </a:solidFill>
              <a:latin typeface="Roboto Black" panose="02000000000000000000" pitchFamily="2" charset="0"/>
              <a:ea typeface="Roboto Black" panose="02000000000000000000" pitchFamily="2" charset="0"/>
              <a:cs typeface="+mn-ea"/>
            </a:endParaRPr>
          </a:p>
        </p:txBody>
      </p:sp>
      <p:sp>
        <p:nvSpPr>
          <p:cNvPr id="18" name="Oval 67"/>
          <p:cNvSpPr/>
          <p:nvPr/>
        </p:nvSpPr>
        <p:spPr>
          <a:xfrm>
            <a:off x="364969" y="3597314"/>
            <a:ext cx="540108" cy="540108"/>
          </a:xfrm>
          <a:prstGeom prst="ellipse">
            <a:avLst/>
          </a:prstGeom>
          <a:solidFill>
            <a:schemeClr val="accent3"/>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p>
            <a:pPr algn="ctr"/>
            <a:endParaRPr lang="en-US" dirty="0">
              <a:cs typeface="Roboto Black" panose="02000000000000000000" pitchFamily="2" charset="0"/>
            </a:endParaRPr>
          </a:p>
        </p:txBody>
      </p:sp>
      <p:sp>
        <p:nvSpPr>
          <p:cNvPr id="19" name="Oval 67"/>
          <p:cNvSpPr/>
          <p:nvPr/>
        </p:nvSpPr>
        <p:spPr>
          <a:xfrm>
            <a:off x="515689" y="3714252"/>
            <a:ext cx="241208" cy="255433"/>
          </a:xfrm>
          <a:custGeom>
            <a:avLst/>
            <a:gdLst>
              <a:gd name="T0" fmla="*/ 7776 w 10880"/>
              <a:gd name="T1" fmla="*/ 9792 h 11520"/>
              <a:gd name="T2" fmla="*/ 7232 w 10880"/>
              <a:gd name="T3" fmla="*/ 8800 h 11520"/>
              <a:gd name="T4" fmla="*/ 8000 w 10880"/>
              <a:gd name="T5" fmla="*/ 9120 h 11520"/>
              <a:gd name="T6" fmla="*/ 9408 w 10880"/>
              <a:gd name="T7" fmla="*/ 8160 h 11520"/>
              <a:gd name="T8" fmla="*/ 8224 w 10880"/>
              <a:gd name="T9" fmla="*/ 9792 h 11520"/>
              <a:gd name="T10" fmla="*/ 8000 w 10880"/>
              <a:gd name="T11" fmla="*/ 4480 h 11520"/>
              <a:gd name="T12" fmla="*/ 1920 w 10880"/>
              <a:gd name="T13" fmla="*/ 4800 h 11520"/>
              <a:gd name="T14" fmla="*/ 8000 w 10880"/>
              <a:gd name="T15" fmla="*/ 5120 h 11520"/>
              <a:gd name="T16" fmla="*/ 8000 w 10880"/>
              <a:gd name="T17" fmla="*/ 4480 h 11520"/>
              <a:gd name="T18" fmla="*/ 2240 w 10880"/>
              <a:gd name="T19" fmla="*/ 6400 h 11520"/>
              <a:gd name="T20" fmla="*/ 2240 w 10880"/>
              <a:gd name="T21" fmla="*/ 7040 h 11520"/>
              <a:gd name="T22" fmla="*/ 4480 w 10880"/>
              <a:gd name="T23" fmla="*/ 6720 h 11520"/>
              <a:gd name="T24" fmla="*/ 4160 w 10880"/>
              <a:gd name="T25" fmla="*/ 8320 h 11520"/>
              <a:gd name="T26" fmla="*/ 1920 w 10880"/>
              <a:gd name="T27" fmla="*/ 8640 h 11520"/>
              <a:gd name="T28" fmla="*/ 4160 w 10880"/>
              <a:gd name="T29" fmla="*/ 8960 h 11520"/>
              <a:gd name="T30" fmla="*/ 4160 w 10880"/>
              <a:gd name="T31" fmla="*/ 8320 h 11520"/>
              <a:gd name="T32" fmla="*/ 2240 w 10880"/>
              <a:gd name="T33" fmla="*/ 2560 h 11520"/>
              <a:gd name="T34" fmla="*/ 2240 w 10880"/>
              <a:gd name="T35" fmla="*/ 3200 h 11520"/>
              <a:gd name="T36" fmla="*/ 8320 w 10880"/>
              <a:gd name="T37" fmla="*/ 2880 h 11520"/>
              <a:gd name="T38" fmla="*/ 9920 w 10880"/>
              <a:gd name="T39" fmla="*/ 0 h 11520"/>
              <a:gd name="T40" fmla="*/ 0 w 10880"/>
              <a:gd name="T41" fmla="*/ 320 h 11520"/>
              <a:gd name="T42" fmla="*/ 320 w 10880"/>
              <a:gd name="T43" fmla="*/ 11520 h 11520"/>
              <a:gd name="T44" fmla="*/ 5440 w 10880"/>
              <a:gd name="T45" fmla="*/ 11200 h 11520"/>
              <a:gd name="T46" fmla="*/ 640 w 10880"/>
              <a:gd name="T47" fmla="*/ 10880 h 11520"/>
              <a:gd name="T48" fmla="*/ 9600 w 10880"/>
              <a:gd name="T49" fmla="*/ 640 h 11520"/>
              <a:gd name="T50" fmla="*/ 9920 w 10880"/>
              <a:gd name="T51" fmla="*/ 5760 h 11520"/>
              <a:gd name="T52" fmla="*/ 10240 w 10880"/>
              <a:gd name="T53" fmla="*/ 320 h 11520"/>
              <a:gd name="T54" fmla="*/ 8320 w 10880"/>
              <a:gd name="T55" fmla="*/ 7040 h 11520"/>
              <a:gd name="T56" fmla="*/ 8320 w 10880"/>
              <a:gd name="T57" fmla="*/ 10880 h 11520"/>
              <a:gd name="T58" fmla="*/ 8320 w 10880"/>
              <a:gd name="T59" fmla="*/ 7040 h 11520"/>
              <a:gd name="T60" fmla="*/ 5760 w 10880"/>
              <a:gd name="T61" fmla="*/ 8960 h 11520"/>
              <a:gd name="T62" fmla="*/ 10880 w 10880"/>
              <a:gd name="T63" fmla="*/ 8960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80" h="11520">
                <a:moveTo>
                  <a:pt x="8000" y="9888"/>
                </a:moveTo>
                <a:cubicBezTo>
                  <a:pt x="7904" y="9888"/>
                  <a:pt x="7840" y="9856"/>
                  <a:pt x="7776" y="9792"/>
                </a:cubicBezTo>
                <a:lnTo>
                  <a:pt x="7232" y="9248"/>
                </a:lnTo>
                <a:cubicBezTo>
                  <a:pt x="7104" y="9120"/>
                  <a:pt x="7104" y="8928"/>
                  <a:pt x="7232" y="8800"/>
                </a:cubicBezTo>
                <a:cubicBezTo>
                  <a:pt x="7360" y="8672"/>
                  <a:pt x="7552" y="8672"/>
                  <a:pt x="7680" y="8800"/>
                </a:cubicBezTo>
                <a:lnTo>
                  <a:pt x="8000" y="9120"/>
                </a:lnTo>
                <a:lnTo>
                  <a:pt x="8960" y="8160"/>
                </a:lnTo>
                <a:cubicBezTo>
                  <a:pt x="9088" y="8032"/>
                  <a:pt x="9280" y="8032"/>
                  <a:pt x="9408" y="8160"/>
                </a:cubicBezTo>
                <a:cubicBezTo>
                  <a:pt x="9536" y="8288"/>
                  <a:pt x="9536" y="8480"/>
                  <a:pt x="9408" y="8608"/>
                </a:cubicBezTo>
                <a:lnTo>
                  <a:pt x="8224" y="9792"/>
                </a:lnTo>
                <a:cubicBezTo>
                  <a:pt x="8160" y="9856"/>
                  <a:pt x="8096" y="9888"/>
                  <a:pt x="8000" y="9888"/>
                </a:cubicBezTo>
                <a:close/>
                <a:moveTo>
                  <a:pt x="8000" y="4480"/>
                </a:moveTo>
                <a:lnTo>
                  <a:pt x="2240" y="4480"/>
                </a:lnTo>
                <a:cubicBezTo>
                  <a:pt x="2080" y="4480"/>
                  <a:pt x="1920" y="4640"/>
                  <a:pt x="1920" y="4800"/>
                </a:cubicBezTo>
                <a:cubicBezTo>
                  <a:pt x="1920" y="4960"/>
                  <a:pt x="2080" y="5120"/>
                  <a:pt x="2240" y="5120"/>
                </a:cubicBezTo>
                <a:lnTo>
                  <a:pt x="8000" y="5120"/>
                </a:lnTo>
                <a:cubicBezTo>
                  <a:pt x="8160" y="5120"/>
                  <a:pt x="8320" y="4960"/>
                  <a:pt x="8320" y="4800"/>
                </a:cubicBezTo>
                <a:cubicBezTo>
                  <a:pt x="8320" y="4640"/>
                  <a:pt x="8160" y="4480"/>
                  <a:pt x="8000" y="4480"/>
                </a:cubicBezTo>
                <a:close/>
                <a:moveTo>
                  <a:pt x="4160" y="6400"/>
                </a:moveTo>
                <a:lnTo>
                  <a:pt x="2240" y="6400"/>
                </a:lnTo>
                <a:cubicBezTo>
                  <a:pt x="2080" y="6400"/>
                  <a:pt x="1920" y="6528"/>
                  <a:pt x="1920" y="6720"/>
                </a:cubicBezTo>
                <a:cubicBezTo>
                  <a:pt x="1920" y="6880"/>
                  <a:pt x="2080" y="7040"/>
                  <a:pt x="2240" y="7040"/>
                </a:cubicBezTo>
                <a:lnTo>
                  <a:pt x="4160" y="7040"/>
                </a:lnTo>
                <a:cubicBezTo>
                  <a:pt x="4352" y="7040"/>
                  <a:pt x="4480" y="6880"/>
                  <a:pt x="4480" y="6720"/>
                </a:cubicBezTo>
                <a:cubicBezTo>
                  <a:pt x="4480" y="6528"/>
                  <a:pt x="4352" y="6400"/>
                  <a:pt x="4160" y="6400"/>
                </a:cubicBezTo>
                <a:close/>
                <a:moveTo>
                  <a:pt x="4160" y="8320"/>
                </a:moveTo>
                <a:lnTo>
                  <a:pt x="2240" y="8320"/>
                </a:lnTo>
                <a:cubicBezTo>
                  <a:pt x="2080" y="8320"/>
                  <a:pt x="1920" y="8448"/>
                  <a:pt x="1920" y="8640"/>
                </a:cubicBezTo>
                <a:cubicBezTo>
                  <a:pt x="1920" y="8800"/>
                  <a:pt x="2080" y="8960"/>
                  <a:pt x="2240" y="8960"/>
                </a:cubicBezTo>
                <a:lnTo>
                  <a:pt x="4160" y="8960"/>
                </a:lnTo>
                <a:cubicBezTo>
                  <a:pt x="4320" y="8960"/>
                  <a:pt x="4480" y="8800"/>
                  <a:pt x="4480" y="8640"/>
                </a:cubicBezTo>
                <a:cubicBezTo>
                  <a:pt x="4480" y="8448"/>
                  <a:pt x="4320" y="8320"/>
                  <a:pt x="4160" y="8320"/>
                </a:cubicBezTo>
                <a:close/>
                <a:moveTo>
                  <a:pt x="8000" y="2560"/>
                </a:moveTo>
                <a:lnTo>
                  <a:pt x="2240" y="2560"/>
                </a:lnTo>
                <a:cubicBezTo>
                  <a:pt x="2080" y="2560"/>
                  <a:pt x="1920" y="2720"/>
                  <a:pt x="1920" y="2880"/>
                </a:cubicBezTo>
                <a:cubicBezTo>
                  <a:pt x="1920" y="3040"/>
                  <a:pt x="2080" y="3200"/>
                  <a:pt x="2240" y="3200"/>
                </a:cubicBezTo>
                <a:lnTo>
                  <a:pt x="8000" y="3200"/>
                </a:lnTo>
                <a:cubicBezTo>
                  <a:pt x="8160" y="3200"/>
                  <a:pt x="8320" y="3040"/>
                  <a:pt x="8320" y="2880"/>
                </a:cubicBezTo>
                <a:cubicBezTo>
                  <a:pt x="8320" y="2720"/>
                  <a:pt x="8160" y="2560"/>
                  <a:pt x="8000" y="2560"/>
                </a:cubicBezTo>
                <a:close/>
                <a:moveTo>
                  <a:pt x="9920" y="0"/>
                </a:moveTo>
                <a:lnTo>
                  <a:pt x="320" y="0"/>
                </a:lnTo>
                <a:cubicBezTo>
                  <a:pt x="160" y="0"/>
                  <a:pt x="0" y="160"/>
                  <a:pt x="0" y="320"/>
                </a:cubicBezTo>
                <a:lnTo>
                  <a:pt x="0" y="11200"/>
                </a:lnTo>
                <a:cubicBezTo>
                  <a:pt x="0" y="11360"/>
                  <a:pt x="160" y="11520"/>
                  <a:pt x="320" y="11520"/>
                </a:cubicBezTo>
                <a:lnTo>
                  <a:pt x="5120" y="11520"/>
                </a:lnTo>
                <a:cubicBezTo>
                  <a:pt x="5312" y="11520"/>
                  <a:pt x="5440" y="11392"/>
                  <a:pt x="5440" y="11200"/>
                </a:cubicBezTo>
                <a:cubicBezTo>
                  <a:pt x="5440" y="11008"/>
                  <a:pt x="5312" y="10880"/>
                  <a:pt x="5120" y="10880"/>
                </a:cubicBezTo>
                <a:lnTo>
                  <a:pt x="640" y="10880"/>
                </a:lnTo>
                <a:lnTo>
                  <a:pt x="640" y="640"/>
                </a:lnTo>
                <a:lnTo>
                  <a:pt x="9600" y="640"/>
                </a:lnTo>
                <a:lnTo>
                  <a:pt x="9600" y="5440"/>
                </a:lnTo>
                <a:cubicBezTo>
                  <a:pt x="9600" y="5632"/>
                  <a:pt x="9728" y="5760"/>
                  <a:pt x="9920" y="5760"/>
                </a:cubicBezTo>
                <a:cubicBezTo>
                  <a:pt x="10112" y="5760"/>
                  <a:pt x="10240" y="5632"/>
                  <a:pt x="10240" y="5440"/>
                </a:cubicBezTo>
                <a:lnTo>
                  <a:pt x="10240" y="320"/>
                </a:lnTo>
                <a:cubicBezTo>
                  <a:pt x="10240" y="160"/>
                  <a:pt x="10080" y="0"/>
                  <a:pt x="9920" y="0"/>
                </a:cubicBezTo>
                <a:close/>
                <a:moveTo>
                  <a:pt x="8320" y="7040"/>
                </a:moveTo>
                <a:cubicBezTo>
                  <a:pt x="9376" y="7040"/>
                  <a:pt x="10240" y="7904"/>
                  <a:pt x="10240" y="8960"/>
                </a:cubicBezTo>
                <a:cubicBezTo>
                  <a:pt x="10240" y="10016"/>
                  <a:pt x="9376" y="10880"/>
                  <a:pt x="8320" y="10880"/>
                </a:cubicBezTo>
                <a:cubicBezTo>
                  <a:pt x="7264" y="10880"/>
                  <a:pt x="6400" y="10016"/>
                  <a:pt x="6400" y="8960"/>
                </a:cubicBezTo>
                <a:cubicBezTo>
                  <a:pt x="6400" y="7904"/>
                  <a:pt x="7264" y="7040"/>
                  <a:pt x="8320" y="7040"/>
                </a:cubicBezTo>
                <a:close/>
                <a:moveTo>
                  <a:pt x="8320" y="6400"/>
                </a:moveTo>
                <a:cubicBezTo>
                  <a:pt x="6912" y="6400"/>
                  <a:pt x="5760" y="7552"/>
                  <a:pt x="5760" y="8960"/>
                </a:cubicBezTo>
                <a:cubicBezTo>
                  <a:pt x="5760" y="10368"/>
                  <a:pt x="6912" y="11520"/>
                  <a:pt x="8320" y="11520"/>
                </a:cubicBezTo>
                <a:cubicBezTo>
                  <a:pt x="9728" y="11520"/>
                  <a:pt x="10880" y="10368"/>
                  <a:pt x="10880" y="8960"/>
                </a:cubicBezTo>
                <a:cubicBezTo>
                  <a:pt x="10880" y="7552"/>
                  <a:pt x="9728" y="6400"/>
                  <a:pt x="8320" y="6400"/>
                </a:cubicBezTo>
                <a:close/>
              </a:path>
            </a:pathLst>
          </a:cu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cs typeface="Roboto Black" panose="02000000000000000000" pitchFamily="2" charset="0"/>
            </a:endParaRPr>
          </a:p>
        </p:txBody>
      </p:sp>
      <p:sp>
        <p:nvSpPr>
          <p:cNvPr id="25" name="Text Box 24"/>
          <p:cNvSpPr txBox="1"/>
          <p:nvPr/>
        </p:nvSpPr>
        <p:spPr>
          <a:xfrm>
            <a:off x="1165225" y="235585"/>
            <a:ext cx="6096000" cy="1445260"/>
          </a:xfrm>
          <a:prstGeom prst="rect">
            <a:avLst/>
          </a:prstGeom>
          <a:noFill/>
        </p:spPr>
        <p:txBody>
          <a:bodyPr wrap="square" rtlCol="0" anchor="t">
            <a:spAutoFit/>
          </a:bodyPr>
          <a:p>
            <a:r>
              <a:rPr lang="en-US" altLang="zh-CN" sz="4400" dirty="0">
                <a:solidFill>
                  <a:srgbClr val="FFB715"/>
                </a:solidFill>
                <a:latin typeface="+mj-lt"/>
                <a:cs typeface="Roboto Black" panose="02000000000000000000" pitchFamily="2" charset="0"/>
                <a:sym typeface="+mn-ea"/>
              </a:rPr>
              <a:t>Part </a:t>
            </a:r>
            <a:r>
              <a:rPr lang="en-US" altLang="zh-CN" sz="8800" dirty="0">
                <a:solidFill>
                  <a:srgbClr val="FFB715"/>
                </a:solidFill>
                <a:latin typeface="+mj-lt"/>
                <a:cs typeface="Roboto Black" panose="02000000000000000000" pitchFamily="2" charset="0"/>
                <a:sym typeface="+mn-ea"/>
              </a:rPr>
              <a:t>02</a:t>
            </a:r>
            <a:endParaRPr lang="en-US" altLang="zh-CN" sz="8800" dirty="0">
              <a:solidFill>
                <a:srgbClr val="FFB715"/>
              </a:solidFill>
              <a:latin typeface="+mj-lt"/>
              <a:cs typeface="Roboto Black" panose="02000000000000000000" pitchFamily="2" charset="0"/>
              <a:sym typeface="+mn-ea"/>
            </a:endParaRPr>
          </a:p>
        </p:txBody>
      </p:sp>
      <p:pic>
        <p:nvPicPr>
          <p:cNvPr id="4" name="Picture 3"/>
          <p:cNvPicPr>
            <a:picLocks noChangeAspect="1"/>
          </p:cNvPicPr>
          <p:nvPr/>
        </p:nvPicPr>
        <p:blipFill>
          <a:blip r:embed="rId3"/>
          <a:stretch>
            <a:fillRect/>
          </a:stretch>
        </p:blipFill>
        <p:spPr>
          <a:xfrm>
            <a:off x="462915" y="4910455"/>
            <a:ext cx="4695825" cy="1057275"/>
          </a:xfrm>
          <a:prstGeom prst="rect">
            <a:avLst/>
          </a:prstGeom>
        </p:spPr>
      </p:pic>
      <p:sp>
        <p:nvSpPr>
          <p:cNvPr id="5" name="Text Box 4"/>
          <p:cNvSpPr txBox="1"/>
          <p:nvPr/>
        </p:nvSpPr>
        <p:spPr>
          <a:xfrm>
            <a:off x="5516880" y="4800600"/>
            <a:ext cx="6421120" cy="1383665"/>
          </a:xfrm>
          <a:prstGeom prst="rect">
            <a:avLst/>
          </a:prstGeom>
          <a:noFill/>
        </p:spPr>
        <p:txBody>
          <a:bodyPr wrap="square" rtlCol="0">
            <a:spAutoFit/>
          </a:bodyPr>
          <a:p>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Với λ là hệ số điều chỉnh và θ j là tham số của mô hình.</a:t>
            </a:r>
            <a:endPar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endParaRPr>
          </a:p>
          <a:p>
            <a:r>
              <a:rPr lang="en-US" altLang="zh-CN" sz="2000" kern="0" dirty="0">
                <a:solidFill>
                  <a:schemeClr val="accent1"/>
                </a:solidFill>
                <a:latin typeface="Roboto Black" panose="02000000000000000000" pitchFamily="2" charset="0"/>
                <a:ea typeface="Roboto Black" panose="02000000000000000000" pitchFamily="2" charset="0"/>
                <a:cs typeface="+mn-ea"/>
              </a:rPr>
              <a:t>Tổng kết: </a:t>
            </a:r>
            <a:endParaRPr lang="en-US" altLang="zh-CN" sz="2000" kern="0" dirty="0">
              <a:solidFill>
                <a:schemeClr val="accent1"/>
              </a:solidFill>
              <a:latin typeface="Roboto Black" panose="02000000000000000000" pitchFamily="2" charset="0"/>
              <a:ea typeface="Roboto Black" panose="02000000000000000000" pitchFamily="2" charset="0"/>
              <a:cs typeface="+mn-ea"/>
            </a:endParaRPr>
          </a:p>
          <a:p>
            <a:r>
              <a:rPr lang="en-US" altLang="zh-CN" sz="1600" dirty="0">
                <a:solidFill>
                  <a:schemeClr val="tx1">
                    <a:lumMod val="75000"/>
                    <a:lumOff val="25000"/>
                  </a:schemeClr>
                </a:solidFill>
                <a:latin typeface="Times New Roman" panose="02020603050405020304" charset="0"/>
                <a:ea typeface="Manrope SemiBold" charset="0"/>
                <a:cs typeface="Times New Roman" panose="02020603050405020304" charset="0"/>
              </a:rPr>
              <a:t>Hàm J(θ) giúp xác định độ chính xác của mô hình. Trong quá trình học, mục tiêu là làm giảm giá trị của J(θ) để mô hình hoạt động tốt hơn trên tập dữ liệu chưa từng gặp.</a:t>
            </a:r>
            <a:endParaRPr lang="en-US" sz="1600"/>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192000" cy="6858000"/>
          </a:xfrm>
          <a:prstGeom prst="rect">
            <a:avLst/>
          </a:prstGeom>
          <a:solidFill>
            <a:srgbClr val="8887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grpSp>
        <p:nvGrpSpPr>
          <p:cNvPr id="3" name="组合 2"/>
          <p:cNvGrpSpPr/>
          <p:nvPr/>
        </p:nvGrpSpPr>
        <p:grpSpPr>
          <a:xfrm flipH="1">
            <a:off x="406399" y="337457"/>
            <a:ext cx="11379201" cy="6183086"/>
            <a:chOff x="406399" y="337457"/>
            <a:chExt cx="11379201" cy="6183086"/>
          </a:xfrm>
        </p:grpSpPr>
        <p:sp>
          <p:nvSpPr>
            <p:cNvPr id="7" name="矩形: 圆角 6"/>
            <p:cNvSpPr/>
            <p:nvPr/>
          </p:nvSpPr>
          <p:spPr>
            <a:xfrm>
              <a:off x="406400" y="337457"/>
              <a:ext cx="11379200" cy="6183086"/>
            </a:xfrm>
            <a:prstGeom prst="roundRect">
              <a:avLst>
                <a:gd name="adj" fmla="val 3196"/>
              </a:avLst>
            </a:prstGeom>
            <a:solidFill>
              <a:srgbClr val="FFFC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Roboto Black" panose="02000000000000000000" pitchFamily="2" charset="0"/>
              </a:endParaRPr>
            </a:p>
          </p:txBody>
        </p:sp>
        <p:pic>
          <p:nvPicPr>
            <p:cNvPr id="10" name="图形 9"/>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a:off x="406399" y="3721100"/>
              <a:ext cx="3852008" cy="2799442"/>
            </a:xfrm>
            <a:prstGeom prst="rect">
              <a:avLst/>
            </a:prstGeom>
          </p:spPr>
        </p:pic>
      </p:grpSp>
      <p:pic>
        <p:nvPicPr>
          <p:cNvPr id="12" name="图形 11"/>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757" y="5002121"/>
            <a:ext cx="250252" cy="1518421"/>
          </a:xfrm>
          <a:prstGeom prst="rect">
            <a:avLst/>
          </a:prstGeom>
        </p:spPr>
      </p:pic>
      <p:grpSp>
        <p:nvGrpSpPr>
          <p:cNvPr id="4" name="组合 3"/>
          <p:cNvGrpSpPr/>
          <p:nvPr/>
        </p:nvGrpSpPr>
        <p:grpSpPr>
          <a:xfrm>
            <a:off x="10435711" y="327933"/>
            <a:ext cx="1349887" cy="768520"/>
            <a:chOff x="10435711" y="327933"/>
            <a:chExt cx="1349887" cy="768520"/>
          </a:xfrm>
        </p:grpSpPr>
        <p:pic>
          <p:nvPicPr>
            <p:cNvPr id="8" name="图形 7"/>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10435711" y="327933"/>
              <a:ext cx="1349887" cy="768520"/>
            </a:xfrm>
            <a:prstGeom prst="rect">
              <a:avLst/>
            </a:prstGeom>
          </p:spPr>
        </p:pic>
        <p:grpSp>
          <p:nvGrpSpPr>
            <p:cNvPr id="49" name="组合 48"/>
            <p:cNvGrpSpPr/>
            <p:nvPr/>
          </p:nvGrpSpPr>
          <p:grpSpPr>
            <a:xfrm>
              <a:off x="11247209" y="655043"/>
              <a:ext cx="279400" cy="139700"/>
              <a:chOff x="1816100" y="-1155700"/>
              <a:chExt cx="279400" cy="139700"/>
            </a:xfrm>
          </p:grpSpPr>
          <p:cxnSp>
            <p:nvCxnSpPr>
              <p:cNvPr id="50" name="直接连接符 49"/>
              <p:cNvCxnSpPr/>
              <p:nvPr/>
            </p:nvCxnSpPr>
            <p:spPr>
              <a:xfrm>
                <a:off x="1816100" y="-11557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816100" y="-108585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16100" y="-1016000"/>
                <a:ext cx="2794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2" name="图形 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8247380" y="2793365"/>
            <a:ext cx="3000375" cy="3000375"/>
          </a:xfrm>
          <a:prstGeom prst="rect">
            <a:avLst/>
          </a:prstGeom>
        </p:spPr>
      </p:pic>
      <p:sp>
        <p:nvSpPr>
          <p:cNvPr id="55" name="矩形 54"/>
          <p:cNvSpPr/>
          <p:nvPr/>
        </p:nvSpPr>
        <p:spPr>
          <a:xfrm>
            <a:off x="755650" y="2021840"/>
            <a:ext cx="1827530" cy="368300"/>
          </a:xfrm>
          <a:prstGeom prst="rect">
            <a:avLst/>
          </a:prstGeom>
        </p:spPr>
        <p:txBody>
          <a:bodyPr wrap="square">
            <a:spAutoFit/>
          </a:bodyPr>
          <a:lstStyle/>
          <a:p>
            <a:pPr algn="dist"/>
            <a:r>
              <a:rPr lang="en-US" altLang="zh-CN" dirty="0">
                <a:solidFill>
                  <a:srgbClr val="8887FC"/>
                </a:solidFill>
                <a:latin typeface="+mj-ea"/>
                <a:ea typeface="+mj-ea"/>
                <a:cs typeface="Roboto Black" panose="02000000000000000000" pitchFamily="2" charset="0"/>
              </a:rPr>
              <a:t>Load data:</a:t>
            </a:r>
            <a:endParaRPr lang="en-US" altLang="zh-CN" dirty="0">
              <a:solidFill>
                <a:srgbClr val="8887FC"/>
              </a:solidFill>
              <a:latin typeface="+mj-ea"/>
              <a:ea typeface="+mj-ea"/>
              <a:cs typeface="Roboto Black" panose="02000000000000000000" pitchFamily="2" charset="0"/>
            </a:endParaRPr>
          </a:p>
        </p:txBody>
      </p:sp>
      <p:sp>
        <p:nvSpPr>
          <p:cNvPr id="57" name="矩形 56"/>
          <p:cNvSpPr/>
          <p:nvPr/>
        </p:nvSpPr>
        <p:spPr>
          <a:xfrm>
            <a:off x="1240484" y="655473"/>
            <a:ext cx="3770743" cy="1446550"/>
          </a:xfrm>
          <a:prstGeom prst="rect">
            <a:avLst/>
          </a:prstGeom>
        </p:spPr>
        <p:txBody>
          <a:bodyPr wrap="square">
            <a:spAutoFit/>
          </a:bodyPr>
          <a:lstStyle/>
          <a:p>
            <a:r>
              <a:rPr lang="en-US" altLang="zh-CN" sz="4400" dirty="0">
                <a:solidFill>
                  <a:srgbClr val="FFB715"/>
                </a:solidFill>
                <a:latin typeface="+mj-lt"/>
                <a:cs typeface="Roboto Black" panose="02000000000000000000" pitchFamily="2" charset="0"/>
              </a:rPr>
              <a:t>Part </a:t>
            </a:r>
            <a:r>
              <a:rPr lang="en-US" altLang="zh-CN" sz="8800" dirty="0">
                <a:solidFill>
                  <a:srgbClr val="FFB715"/>
                </a:solidFill>
                <a:latin typeface="+mj-lt"/>
                <a:cs typeface="Roboto Black" panose="02000000000000000000" pitchFamily="2" charset="0"/>
              </a:rPr>
              <a:t>03</a:t>
            </a:r>
            <a:endParaRPr lang="zh-CN" altLang="en-US" sz="4400" dirty="0">
              <a:solidFill>
                <a:srgbClr val="FFB715"/>
              </a:solidFill>
              <a:latin typeface="+mj-lt"/>
              <a:cs typeface="Roboto Black" panose="02000000000000000000" pitchFamily="2" charset="0"/>
            </a:endParaRPr>
          </a:p>
        </p:txBody>
      </p:sp>
      <p:sp>
        <p:nvSpPr>
          <p:cNvPr id="58" name="矩形 57"/>
          <p:cNvSpPr/>
          <p:nvPr/>
        </p:nvSpPr>
        <p:spPr>
          <a:xfrm>
            <a:off x="3942409" y="964000"/>
            <a:ext cx="5942231" cy="829945"/>
          </a:xfrm>
          <a:prstGeom prst="rect">
            <a:avLst/>
          </a:prstGeom>
        </p:spPr>
        <p:txBody>
          <a:bodyPr wrap="square">
            <a:spAutoFit/>
          </a:bodyPr>
          <a:lstStyle/>
          <a:p>
            <a:r>
              <a:rPr lang="en-US" altLang="zh-CN" sz="4800" dirty="0">
                <a:solidFill>
                  <a:srgbClr val="8887FC"/>
                </a:solidFill>
                <a:latin typeface="Roboto Black" panose="02000000000000000000" pitchFamily="2" charset="0"/>
                <a:cs typeface="Roboto Black" panose="02000000000000000000" pitchFamily="2" charset="0"/>
              </a:rPr>
              <a:t>Lập trình hàm  J(θ)</a:t>
            </a:r>
            <a:endParaRPr lang="en-US" altLang="zh-CN" sz="4800" dirty="0">
              <a:solidFill>
                <a:srgbClr val="8887FC"/>
              </a:solidFill>
              <a:latin typeface="Roboto Black" panose="02000000000000000000" pitchFamily="2" charset="0"/>
              <a:cs typeface="Roboto Black" panose="02000000000000000000" pitchFamily="2" charset="0"/>
            </a:endParaRPr>
          </a:p>
        </p:txBody>
      </p:sp>
      <p:pic>
        <p:nvPicPr>
          <p:cNvPr id="5" name="Picture 4"/>
          <p:cNvPicPr>
            <a:picLocks noChangeAspect="1"/>
          </p:cNvPicPr>
          <p:nvPr/>
        </p:nvPicPr>
        <p:blipFill>
          <a:blip r:embed="rId9"/>
          <a:stretch>
            <a:fillRect/>
          </a:stretch>
        </p:blipFill>
        <p:spPr>
          <a:xfrm>
            <a:off x="755650" y="3155315"/>
            <a:ext cx="3286125" cy="2276475"/>
          </a:xfrm>
          <a:prstGeom prst="rect">
            <a:avLst/>
          </a:prstGeom>
        </p:spPr>
      </p:pic>
      <p:sp>
        <p:nvSpPr>
          <p:cNvPr id="9" name="Text Box 8"/>
          <p:cNvSpPr txBox="1"/>
          <p:nvPr/>
        </p:nvSpPr>
        <p:spPr>
          <a:xfrm>
            <a:off x="703580" y="2372995"/>
            <a:ext cx="6638290" cy="922020"/>
          </a:xfrm>
          <a:prstGeom prst="rect">
            <a:avLst/>
          </a:prstGeom>
          <a:noFill/>
        </p:spPr>
        <p:txBody>
          <a:bodyPr wrap="square" rtlCol="0">
            <a:spAutoFit/>
          </a:bodyPr>
          <a:p>
            <a:r>
              <a:rPr lang="en-US">
                <a:latin typeface="Times New Roman" panose="02020603050405020304" charset="0"/>
                <a:cs typeface="Times New Roman" panose="02020603050405020304" charset="0"/>
              </a:rPr>
              <a:t>Trong file data có 3 cột, 2 cột đầu là  X (các input), cột thứ 3 là  y  (kết quả).Đầu tiên ta load raw data:</a:t>
            </a:r>
            <a:endParaRPr lang="en-US">
              <a:latin typeface="Times New Roman" panose="02020603050405020304" charset="0"/>
              <a:cs typeface="Times New Roman" panose="02020603050405020304" charset="0"/>
            </a:endParaRPr>
          </a:p>
          <a:p>
            <a:r>
              <a:rPr lang="en-US">
                <a:latin typeface="Times New Roman" panose="02020603050405020304" charset="0"/>
                <a:cs typeface="Times New Roman" panose="02020603050405020304" charset="0"/>
              </a:rPr>
              <a:t>:</a:t>
            </a:r>
            <a:endParaRPr lang="en-US">
              <a:latin typeface="Times New Roman" panose="02020603050405020304" charset="0"/>
              <a:cs typeface="Times New Roman" panose="02020603050405020304" charset="0"/>
            </a:endParaRPr>
          </a:p>
        </p:txBody>
      </p:sp>
    </p:spTree>
    <p:custDataLst>
      <p:tags r:id="rId10"/>
    </p:custDataLst>
  </p:cSld>
  <p:clrMapOvr>
    <a:masterClrMapping/>
  </p:clrMapOvr>
</p:sld>
</file>

<file path=ppt/tags/tag1.xml><?xml version="1.0" encoding="utf-8"?>
<p:tagLst xmlns:p="http://schemas.openxmlformats.org/presentationml/2006/main">
  <p:tag name="ISLIDE.ICON" val="#405201;#369679;"/>
</p:tagLst>
</file>

<file path=ppt/tags/tag10.xml><?xml version="1.0" encoding="utf-8"?>
<p:tagLst xmlns:p="http://schemas.openxmlformats.org/presentationml/2006/main">
  <p:tag name="ISLIDE.ICON" val="#405201;#369679;"/>
</p:tagLst>
</file>

<file path=ppt/tags/tag11.xml><?xml version="1.0" encoding="utf-8"?>
<p:tagLst xmlns:p="http://schemas.openxmlformats.org/presentationml/2006/main">
  <p:tag name="KSO_WPP_MARK_KEY" val="e4b65ae1-12ea-4553-9014-8a2b60798edf"/>
  <p:tag name="COMMONDATA" val="eyJoZGlkIjoiODliZWY4OTY0MGRkODE3MzUwYWNjNzJlOTZjZjEzOWIifQ=="/>
</p:tagLst>
</file>

<file path=ppt/tags/tag2.xml><?xml version="1.0" encoding="utf-8"?>
<p:tagLst xmlns:p="http://schemas.openxmlformats.org/presentationml/2006/main">
  <p:tag name="ISLIDE.ICON" val="#405201;#369679;"/>
</p:tagLst>
</file>

<file path=ppt/tags/tag3.xml><?xml version="1.0" encoding="utf-8"?>
<p:tagLst xmlns:p="http://schemas.openxmlformats.org/presentationml/2006/main">
  <p:tag name="ISLIDE.ICON" val="#405201;#369679;"/>
</p:tagLst>
</file>

<file path=ppt/tags/tag4.xml><?xml version="1.0" encoding="utf-8"?>
<p:tagLst xmlns:p="http://schemas.openxmlformats.org/presentationml/2006/main">
  <p:tag name="ISLIDE.ICON" val="#405201;#369679;"/>
</p:tagLst>
</file>

<file path=ppt/tags/tag5.xml><?xml version="1.0" encoding="utf-8"?>
<p:tagLst xmlns:p="http://schemas.openxmlformats.org/presentationml/2006/main">
  <p:tag name="ISLIDE.ICON" val="#405201;#369679;"/>
</p:tagLst>
</file>

<file path=ppt/tags/tag6.xml><?xml version="1.0" encoding="utf-8"?>
<p:tagLst xmlns:p="http://schemas.openxmlformats.org/presentationml/2006/main">
  <p:tag name="ISLIDE.ICON" val="#405201;#369679;"/>
</p:tagLst>
</file>

<file path=ppt/tags/tag7.xml><?xml version="1.0" encoding="utf-8"?>
<p:tagLst xmlns:p="http://schemas.openxmlformats.org/presentationml/2006/main">
  <p:tag name="ISLIDE.ICON" val="#405201;#369679;"/>
</p:tagLst>
</file>

<file path=ppt/tags/tag8.xml><?xml version="1.0" encoding="utf-8"?>
<p:tagLst xmlns:p="http://schemas.openxmlformats.org/presentationml/2006/main">
  <p:tag name="ISLIDE.ICON" val="#405201;#369679;"/>
</p:tagLst>
</file>

<file path=ppt/tags/tag9.xml><?xml version="1.0" encoding="utf-8"?>
<p:tagLst xmlns:p="http://schemas.openxmlformats.org/presentationml/2006/main">
  <p:tag name="ISLIDE.ICON" val="#405201;#369679;"/>
</p:tagLst>
</file>

<file path=ppt/theme/theme1.xml><?xml version="1.0" encoding="utf-8"?>
<a:theme xmlns:a="http://schemas.openxmlformats.org/drawingml/2006/main" name="Office 主题​​">
  <a:themeElements>
    <a:clrScheme name="自定义 2052">
      <a:dk1>
        <a:sysClr val="windowText" lastClr="000000"/>
      </a:dk1>
      <a:lt1>
        <a:sysClr val="window" lastClr="FFFFFF"/>
      </a:lt1>
      <a:dk2>
        <a:srgbClr val="44546A"/>
      </a:dk2>
      <a:lt2>
        <a:srgbClr val="E7E6E6"/>
      </a:lt2>
      <a:accent1>
        <a:srgbClr val="8887FC"/>
      </a:accent1>
      <a:accent2>
        <a:srgbClr val="FFB715"/>
      </a:accent2>
      <a:accent3>
        <a:srgbClr val="8887FC"/>
      </a:accent3>
      <a:accent4>
        <a:srgbClr val="FFB715"/>
      </a:accent4>
      <a:accent5>
        <a:srgbClr val="8887FC"/>
      </a:accent5>
      <a:accent6>
        <a:srgbClr val="FFB715"/>
      </a:accent6>
      <a:hlink>
        <a:srgbClr val="0563C1"/>
      </a:hlink>
      <a:folHlink>
        <a:srgbClr val="954F72"/>
      </a:folHlink>
    </a:clrScheme>
    <a:fontScheme name="自定义 25">
      <a:majorFont>
        <a:latin typeface="Roboto Black"/>
        <a:ea typeface="Roboto Black"/>
        <a:cs typeface=""/>
      </a:majorFont>
      <a:minorFont>
        <a:latin typeface="Manrope SemiBold"/>
        <a:ea typeface="Manrope Semi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2052">
      <a:dk1>
        <a:sysClr val="windowText" lastClr="000000"/>
      </a:dk1>
      <a:lt1>
        <a:sysClr val="window" lastClr="FFFFFF"/>
      </a:lt1>
      <a:dk2>
        <a:srgbClr val="44546A"/>
      </a:dk2>
      <a:lt2>
        <a:srgbClr val="E7E6E6"/>
      </a:lt2>
      <a:accent1>
        <a:srgbClr val="8887FC"/>
      </a:accent1>
      <a:accent2>
        <a:srgbClr val="FFB715"/>
      </a:accent2>
      <a:accent3>
        <a:srgbClr val="8887FC"/>
      </a:accent3>
      <a:accent4>
        <a:srgbClr val="FFB715"/>
      </a:accent4>
      <a:accent5>
        <a:srgbClr val="8887FC"/>
      </a:accent5>
      <a:accent6>
        <a:srgbClr val="FFB715"/>
      </a:accent6>
      <a:hlink>
        <a:srgbClr val="0563C1"/>
      </a:hlink>
      <a:folHlink>
        <a:srgbClr val="954F72"/>
      </a:folHlink>
    </a:clrScheme>
    <a:fontScheme name="自定义 25">
      <a:majorFont>
        <a:latin typeface="Roboto Black"/>
        <a:ea typeface="Roboto Black"/>
        <a:cs typeface=""/>
      </a:majorFont>
      <a:minorFont>
        <a:latin typeface="Manrope SemiBold"/>
        <a:ea typeface="Manrope Semi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2052">
      <a:dk1>
        <a:sysClr val="windowText" lastClr="000000"/>
      </a:dk1>
      <a:lt1>
        <a:sysClr val="window" lastClr="FFFFFF"/>
      </a:lt1>
      <a:dk2>
        <a:srgbClr val="44546A"/>
      </a:dk2>
      <a:lt2>
        <a:srgbClr val="E7E6E6"/>
      </a:lt2>
      <a:accent1>
        <a:srgbClr val="8887FC"/>
      </a:accent1>
      <a:accent2>
        <a:srgbClr val="FFB715"/>
      </a:accent2>
      <a:accent3>
        <a:srgbClr val="8887FC"/>
      </a:accent3>
      <a:accent4>
        <a:srgbClr val="FFB715"/>
      </a:accent4>
      <a:accent5>
        <a:srgbClr val="8887FC"/>
      </a:accent5>
      <a:accent6>
        <a:srgbClr val="FFB715"/>
      </a:accent6>
      <a:hlink>
        <a:srgbClr val="0563C1"/>
      </a:hlink>
      <a:folHlink>
        <a:srgbClr val="954F72"/>
      </a:folHlink>
    </a:clrScheme>
    <a:fontScheme name="自定义 25">
      <a:majorFont>
        <a:latin typeface="Roboto Black"/>
        <a:ea typeface="Roboto Black"/>
        <a:cs typeface=""/>
      </a:majorFont>
      <a:minorFont>
        <a:latin typeface="Manrope SemiBold"/>
        <a:ea typeface="Manrope Semi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2052">
      <a:dk1>
        <a:sysClr val="windowText" lastClr="000000"/>
      </a:dk1>
      <a:lt1>
        <a:sysClr val="window" lastClr="FFFFFF"/>
      </a:lt1>
      <a:dk2>
        <a:srgbClr val="44546A"/>
      </a:dk2>
      <a:lt2>
        <a:srgbClr val="E7E6E6"/>
      </a:lt2>
      <a:accent1>
        <a:srgbClr val="8887FC"/>
      </a:accent1>
      <a:accent2>
        <a:srgbClr val="FFB715"/>
      </a:accent2>
      <a:accent3>
        <a:srgbClr val="8887FC"/>
      </a:accent3>
      <a:accent4>
        <a:srgbClr val="FFB715"/>
      </a:accent4>
      <a:accent5>
        <a:srgbClr val="8887FC"/>
      </a:accent5>
      <a:accent6>
        <a:srgbClr val="FFB715"/>
      </a:accent6>
      <a:hlink>
        <a:srgbClr val="0563C1"/>
      </a:hlink>
      <a:folHlink>
        <a:srgbClr val="954F72"/>
      </a:folHlink>
    </a:clrScheme>
    <a:fontScheme name="自定义 25">
      <a:majorFont>
        <a:latin typeface="Roboto Black"/>
        <a:ea typeface="Roboto Black"/>
        <a:cs typeface=""/>
      </a:majorFont>
      <a:minorFont>
        <a:latin typeface="Manrope SemiBold"/>
        <a:ea typeface="Manrope Semi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anrope SemiBold"/>
        <a:ea typeface=""/>
        <a:cs typeface=""/>
        <a:font script="Jpan" typeface="游ゴシック"/>
        <a:font script="Hang" typeface="맑은 고딕"/>
        <a:font script="Hans" typeface="Manrope SemiBold"/>
        <a:font script="Hant" typeface="新細明體"/>
        <a:font script="Arab" typeface="Roboto Black"/>
        <a:font script="Hebr" typeface="Roboto Black"/>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Roboto Black"/>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Manrope SemiBold"/>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anrope SemiBold"/>
        <a:ea typeface=""/>
        <a:cs typeface=""/>
        <a:font script="Jpan" typeface="ＭＳ Ｐゴシック"/>
        <a:font script="Hang" typeface="맑은 고딕"/>
        <a:font script="Hans" typeface="Manrope SemiBold"/>
        <a:font script="Hant" typeface="新細明體"/>
        <a:font script="Arab" typeface="Roboto Black"/>
        <a:font script="Hebr" typeface="Roboto Black"/>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Roboto Black"/>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3237</Words>
  <Application>WPS Presentation</Application>
  <PresentationFormat>宽屏</PresentationFormat>
  <Paragraphs>112</Paragraphs>
  <Slides>10</Slides>
  <Notes>14</Notes>
  <HiddenSlides>0</HiddenSlides>
  <MMClips>0</MMClips>
  <ScaleCrop>false</ScaleCrop>
  <HeadingPairs>
    <vt:vector size="6" baseType="variant">
      <vt:variant>
        <vt:lpstr>已用的字体</vt:lpstr>
      </vt:variant>
      <vt:variant>
        <vt:i4>17</vt:i4>
      </vt:variant>
      <vt:variant>
        <vt:lpstr>主题</vt:lpstr>
      </vt:variant>
      <vt:variant>
        <vt:i4>4</vt:i4>
      </vt:variant>
      <vt:variant>
        <vt:lpstr>幻灯片标题</vt:lpstr>
      </vt:variant>
      <vt:variant>
        <vt:i4>10</vt:i4>
      </vt:variant>
    </vt:vector>
  </HeadingPairs>
  <TitlesOfParts>
    <vt:vector size="31" baseType="lpstr">
      <vt:lpstr>Arial</vt:lpstr>
      <vt:lpstr>SimSun</vt:lpstr>
      <vt:lpstr>Wingdings</vt:lpstr>
      <vt:lpstr>Manrope SemiBold</vt:lpstr>
      <vt:lpstr>Roboto Black</vt:lpstr>
      <vt:lpstr>Gill Sans</vt:lpstr>
      <vt:lpstr>Source Sans Pro ExtraLight</vt:lpstr>
      <vt:lpstr>Arial</vt:lpstr>
      <vt:lpstr>Calibri</vt:lpstr>
      <vt:lpstr>Helvetica Light</vt:lpstr>
      <vt:lpstr>Lato</vt:lpstr>
      <vt:lpstr>Microsoft YaHei</vt:lpstr>
      <vt:lpstr>Arial Unicode MS</vt:lpstr>
      <vt:lpstr>Gill Sans MT</vt:lpstr>
      <vt:lpstr>Times New Roman</vt:lpstr>
      <vt:lpstr>BatangChe</vt:lpstr>
      <vt:lpstr>Segoe Print</vt:lpstr>
      <vt:lpstr>Office 主题​​</vt:lpstr>
      <vt:lpstr>1_Office 主题​​</vt:lpstr>
      <vt:lpstr>2_Office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Nguyen Thi Quynh Nhu (K17 HCM)</cp:lastModifiedBy>
  <cp:revision>66</cp:revision>
  <dcterms:created xsi:type="dcterms:W3CDTF">2023-03-30T14:36:00Z</dcterms:created>
  <dcterms:modified xsi:type="dcterms:W3CDTF">2024-10-17T07:32:04Z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9CB23936FEAF424887F6A4048CE29867_11</vt:lpwstr>
  </property>
  <property fmtid="{D5CDD505-2E9C-101B-9397-08002B2CF9AE}" pid="3" name="KSOProductBuildVer">
    <vt:lpwstr>1033-12.2.0.18283</vt:lpwstr>
  </property>
</Properties>
</file>